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handoutMasterIdLst>
    <p:handoutMasterId r:id="rId65"/>
  </p:handoutMasterIdLst>
  <p:sldIdLst>
    <p:sldId id="396" r:id="rId2"/>
    <p:sldId id="375" r:id="rId3"/>
    <p:sldId id="376" r:id="rId4"/>
    <p:sldId id="377" r:id="rId5"/>
    <p:sldId id="378" r:id="rId6"/>
    <p:sldId id="379" r:id="rId7"/>
    <p:sldId id="380" r:id="rId8"/>
    <p:sldId id="381" r:id="rId9"/>
    <p:sldId id="382" r:id="rId10"/>
    <p:sldId id="383" r:id="rId11"/>
    <p:sldId id="384" r:id="rId12"/>
    <p:sldId id="385" r:id="rId13"/>
    <p:sldId id="386" r:id="rId14"/>
    <p:sldId id="312" r:id="rId15"/>
    <p:sldId id="313" r:id="rId16"/>
    <p:sldId id="314" r:id="rId17"/>
    <p:sldId id="315" r:id="rId18"/>
    <p:sldId id="317" r:id="rId19"/>
    <p:sldId id="361" r:id="rId20"/>
    <p:sldId id="363" r:id="rId21"/>
    <p:sldId id="362" r:id="rId22"/>
    <p:sldId id="364" r:id="rId23"/>
    <p:sldId id="365" r:id="rId24"/>
    <p:sldId id="366" r:id="rId25"/>
    <p:sldId id="367" r:id="rId26"/>
    <p:sldId id="318" r:id="rId27"/>
    <p:sldId id="319" r:id="rId28"/>
    <p:sldId id="369" r:id="rId29"/>
    <p:sldId id="370" r:id="rId30"/>
    <p:sldId id="371" r:id="rId31"/>
    <p:sldId id="372" r:id="rId32"/>
    <p:sldId id="373" r:id="rId33"/>
    <p:sldId id="368" r:id="rId34"/>
    <p:sldId id="320" r:id="rId35"/>
    <p:sldId id="321" r:id="rId36"/>
    <p:sldId id="322" r:id="rId37"/>
    <p:sldId id="323" r:id="rId38"/>
    <p:sldId id="324" r:id="rId39"/>
    <p:sldId id="325" r:id="rId40"/>
    <p:sldId id="326" r:id="rId41"/>
    <p:sldId id="327" r:id="rId42"/>
    <p:sldId id="329" r:id="rId43"/>
    <p:sldId id="339" r:id="rId44"/>
    <p:sldId id="374" r:id="rId45"/>
    <p:sldId id="354" r:id="rId46"/>
    <p:sldId id="355" r:id="rId47"/>
    <p:sldId id="348" r:id="rId48"/>
    <p:sldId id="349" r:id="rId49"/>
    <p:sldId id="350" r:id="rId50"/>
    <p:sldId id="351" r:id="rId51"/>
    <p:sldId id="352" r:id="rId52"/>
    <p:sldId id="353" r:id="rId53"/>
    <p:sldId id="387" r:id="rId54"/>
    <p:sldId id="388" r:id="rId55"/>
    <p:sldId id="389" r:id="rId56"/>
    <p:sldId id="390" r:id="rId57"/>
    <p:sldId id="391" r:id="rId58"/>
    <p:sldId id="392" r:id="rId59"/>
    <p:sldId id="393" r:id="rId60"/>
    <p:sldId id="394" r:id="rId61"/>
    <p:sldId id="395" r:id="rId62"/>
    <p:sldId id="360" r:id="rId63"/>
  </p:sldIdLst>
  <p:sldSz cx="9144000" cy="6858000" type="screen4x3"/>
  <p:notesSz cx="7045325" cy="9345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ABDDFF"/>
    <a:srgbClr val="E4D7B2"/>
    <a:srgbClr val="006AB2"/>
    <a:srgbClr val="006A4E"/>
    <a:srgbClr val="BB5D27"/>
    <a:srgbClr val="2763E9"/>
    <a:srgbClr val="568CF8"/>
    <a:srgbClr val="7A3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6127" autoAdjust="0"/>
  </p:normalViewPr>
  <p:slideViewPr>
    <p:cSldViewPr>
      <p:cViewPr varScale="1">
        <p:scale>
          <a:sx n="71" d="100"/>
          <a:sy n="71" d="100"/>
        </p:scale>
        <p:origin x="-100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40" y="-96"/>
      </p:cViewPr>
      <p:guideLst>
        <p:guide orient="horz" pos="2944"/>
        <p:guide pos="221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1440" tIns="45720" rIns="91440" bIns="45720" rtlCol="0"/>
          <a:lstStyle>
            <a:lvl1pPr algn="r">
              <a:defRPr sz="1200"/>
            </a:lvl1pPr>
          </a:lstStyle>
          <a:p>
            <a:pPr>
              <a:defRPr/>
            </a:pPr>
            <a:fld id="{729FD4B3-7EB4-4CEA-8EDE-C274CE51D8BF}" type="datetimeFigureOut">
              <a:rPr lang="en-US"/>
              <a:pPr>
                <a:defRPr/>
              </a:pPr>
              <a:t>1/16/2013</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1440" tIns="45720" rIns="91440" bIns="45720" rtlCol="0" anchor="b"/>
          <a:lstStyle>
            <a:lvl1pPr algn="r">
              <a:defRPr sz="1200"/>
            </a:lvl1pPr>
          </a:lstStyle>
          <a:p>
            <a:pPr>
              <a:defRPr/>
            </a:pPr>
            <a:fld id="{9A457B49-497C-497B-B06C-9C9AD7E70216}" type="slidenum">
              <a:rPr lang="en-US"/>
              <a:pPr>
                <a:defRPr/>
              </a:pPr>
              <a:t>‹#›</a:t>
            </a:fld>
            <a:endParaRPr lang="en-US"/>
          </a:p>
        </p:txBody>
      </p:sp>
    </p:spTree>
    <p:extLst>
      <p:ext uri="{BB962C8B-B14F-4D97-AF65-F5344CB8AC3E}">
        <p14:creationId xmlns:p14="http://schemas.microsoft.com/office/powerpoint/2010/main" xmlns="" val="449367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52763" cy="466725"/>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eaLnBrk="1" hangingPunct="1">
              <a:defRPr sz="1200"/>
            </a:lvl1pPr>
          </a:lstStyle>
          <a:p>
            <a:pPr>
              <a:defRPr/>
            </a:pPr>
            <a:endParaRPr lang="en-US"/>
          </a:p>
        </p:txBody>
      </p:sp>
      <p:sp>
        <p:nvSpPr>
          <p:cNvPr id="10243" name="Rectangle 3"/>
          <p:cNvSpPr>
            <a:spLocks noGrp="1" noChangeArrowheads="1"/>
          </p:cNvSpPr>
          <p:nvPr>
            <p:ph type="dt" idx="1"/>
          </p:nvPr>
        </p:nvSpPr>
        <p:spPr bwMode="auto">
          <a:xfrm>
            <a:off x="3990975" y="0"/>
            <a:ext cx="3052763" cy="466725"/>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eaLnBrk="1" hangingPunct="1">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87450" y="701675"/>
            <a:ext cx="4670425" cy="35036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704850" y="4438650"/>
            <a:ext cx="5635625" cy="4205288"/>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77300"/>
            <a:ext cx="3052763" cy="466725"/>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eaLnBrk="1" hangingPunct="1">
              <a:defRPr sz="1200"/>
            </a:lvl1pPr>
          </a:lstStyle>
          <a:p>
            <a:pPr>
              <a:defRPr/>
            </a:pPr>
            <a:endParaRPr lang="en-US"/>
          </a:p>
        </p:txBody>
      </p:sp>
      <p:sp>
        <p:nvSpPr>
          <p:cNvPr id="10247" name="Rectangle 7"/>
          <p:cNvSpPr>
            <a:spLocks noGrp="1" noChangeArrowheads="1"/>
          </p:cNvSpPr>
          <p:nvPr>
            <p:ph type="sldNum" sz="quarter" idx="5"/>
          </p:nvPr>
        </p:nvSpPr>
        <p:spPr bwMode="auto">
          <a:xfrm>
            <a:off x="3990975" y="8877300"/>
            <a:ext cx="3052763" cy="466725"/>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eaLnBrk="1" hangingPunct="1">
              <a:defRPr sz="1200"/>
            </a:lvl1pPr>
          </a:lstStyle>
          <a:p>
            <a:pPr>
              <a:defRPr/>
            </a:pPr>
            <a:fld id="{ED970F0B-F690-4452-8587-3DC237FCF58F}" type="slidenum">
              <a:rPr lang="en-US"/>
              <a:pPr>
                <a:defRPr/>
              </a:pPr>
              <a:t>‹#›</a:t>
            </a:fld>
            <a:endParaRPr lang="en-US"/>
          </a:p>
        </p:txBody>
      </p:sp>
    </p:spTree>
    <p:extLst>
      <p:ext uri="{BB962C8B-B14F-4D97-AF65-F5344CB8AC3E}">
        <p14:creationId xmlns:p14="http://schemas.microsoft.com/office/powerpoint/2010/main" xmlns="" val="2726084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61004" indent="-292694">
              <a:defRPr>
                <a:solidFill>
                  <a:schemeClr val="tx1"/>
                </a:solidFill>
                <a:latin typeface="Arial" charset="0"/>
              </a:defRPr>
            </a:lvl2pPr>
            <a:lvl3pPr marL="1170775" indent="-234155">
              <a:defRPr>
                <a:solidFill>
                  <a:schemeClr val="tx1"/>
                </a:solidFill>
                <a:latin typeface="Arial" charset="0"/>
              </a:defRPr>
            </a:lvl3pPr>
            <a:lvl4pPr marL="1639085" indent="-234155">
              <a:defRPr>
                <a:solidFill>
                  <a:schemeClr val="tx1"/>
                </a:solidFill>
                <a:latin typeface="Arial" charset="0"/>
              </a:defRPr>
            </a:lvl4pPr>
            <a:lvl5pPr marL="2107395" indent="-234155">
              <a:defRPr>
                <a:solidFill>
                  <a:schemeClr val="tx1"/>
                </a:solidFill>
                <a:latin typeface="Arial" charset="0"/>
              </a:defRPr>
            </a:lvl5pPr>
            <a:lvl6pPr marL="2575705" indent="-234155" fontAlgn="base">
              <a:spcBef>
                <a:spcPct val="0"/>
              </a:spcBef>
              <a:spcAft>
                <a:spcPct val="0"/>
              </a:spcAft>
              <a:defRPr>
                <a:solidFill>
                  <a:schemeClr val="tx1"/>
                </a:solidFill>
                <a:latin typeface="Arial" charset="0"/>
              </a:defRPr>
            </a:lvl6pPr>
            <a:lvl7pPr marL="3044015" indent="-234155" fontAlgn="base">
              <a:spcBef>
                <a:spcPct val="0"/>
              </a:spcBef>
              <a:spcAft>
                <a:spcPct val="0"/>
              </a:spcAft>
              <a:defRPr>
                <a:solidFill>
                  <a:schemeClr val="tx1"/>
                </a:solidFill>
                <a:latin typeface="Arial" charset="0"/>
              </a:defRPr>
            </a:lvl7pPr>
            <a:lvl8pPr marL="3512325" indent="-234155" fontAlgn="base">
              <a:spcBef>
                <a:spcPct val="0"/>
              </a:spcBef>
              <a:spcAft>
                <a:spcPct val="0"/>
              </a:spcAft>
              <a:defRPr>
                <a:solidFill>
                  <a:schemeClr val="tx1"/>
                </a:solidFill>
                <a:latin typeface="Arial" charset="0"/>
              </a:defRPr>
            </a:lvl8pPr>
            <a:lvl9pPr marL="3980635" indent="-234155" fontAlgn="base">
              <a:spcBef>
                <a:spcPct val="0"/>
              </a:spcBef>
              <a:spcAft>
                <a:spcPct val="0"/>
              </a:spcAft>
              <a:defRPr>
                <a:solidFill>
                  <a:schemeClr val="tx1"/>
                </a:solidFill>
                <a:latin typeface="Arial" charset="0"/>
              </a:defRPr>
            </a:lvl9pPr>
          </a:lstStyle>
          <a:p>
            <a:fld id="{A2E34212-FE24-4330-B283-6A4870A9FB58}"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39377" y="4439166"/>
            <a:ext cx="5166572" cy="420552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In this chapter, we will learn more about the accounting cycle.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F97096-0162-4D02-81C5-FF911333875E}" type="slidenum">
              <a:rPr lang="en-US" smtClean="0"/>
              <a:pPr eaLnBrk="1" hangingPunct="1"/>
              <a:t>10</a:t>
            </a:fld>
            <a:endParaRPr lang="en-US" smtClean="0"/>
          </a:p>
        </p:txBody>
      </p:sp>
      <p:sp>
        <p:nvSpPr>
          <p:cNvPr id="89091" name="Rectangle 2"/>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9092" name="Rectangle 3"/>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9093" name="Rectangle 4"/>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9094" name="Rectangle 5"/>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9095" name="Rectangle 6"/>
          <p:cNvSpPr>
            <a:spLocks noChangeArrowheads="1"/>
          </p:cNvSpPr>
          <p:nvPr/>
        </p:nvSpPr>
        <p:spPr bwMode="auto">
          <a:xfrm>
            <a:off x="3992563" y="8878888"/>
            <a:ext cx="305276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513" tIns="0" rIns="19513" bIns="0" anchor="b"/>
          <a:lstStyle/>
          <a:p>
            <a:pPr algn="r" eaLnBrk="0" hangingPunct="0"/>
            <a:r>
              <a:rPr lang="en-US" sz="1000" i="1">
                <a:latin typeface="Times New Roman" pitchFamily="18" charset="0"/>
              </a:rPr>
              <a:t>18</a:t>
            </a:r>
          </a:p>
        </p:txBody>
      </p:sp>
      <p:sp>
        <p:nvSpPr>
          <p:cNvPr id="89096" name="Rectangle 7"/>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9097" name="Rectangle 8"/>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9098" name="Rectangle 9"/>
          <p:cNvSpPr>
            <a:spLocks noGrp="1" noRot="1" noChangeAspect="1" noChangeArrowheads="1" noTextEdit="1"/>
          </p:cNvSpPr>
          <p:nvPr>
            <p:ph type="sldImg"/>
          </p:nvPr>
        </p:nvSpPr>
        <p:spPr>
          <a:xfrm>
            <a:off x="1195388" y="706438"/>
            <a:ext cx="4657725" cy="3494087"/>
          </a:xfrm>
          <a:ln w="12700" cap="flat">
            <a:solidFill>
              <a:schemeClr val="tx1"/>
            </a:solidFill>
          </a:ln>
        </p:spPr>
      </p:sp>
      <p:sp>
        <p:nvSpPr>
          <p:cNvPr id="89099" name="Rectangle 10"/>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A6AB9F-DA02-4537-86B4-29AB1D0819F3}" type="slidenum">
              <a:rPr lang="en-US" smtClean="0"/>
              <a:pPr eaLnBrk="1" hangingPunct="1"/>
              <a:t>11</a:t>
            </a:fld>
            <a:endParaRPr lang="en-US" smtClean="0"/>
          </a:p>
        </p:txBody>
      </p:sp>
      <p:sp>
        <p:nvSpPr>
          <p:cNvPr id="90115" name="Rectangle 2"/>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0116" name="Rectangle 3"/>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0117" name="Rectangle 4"/>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0118" name="Rectangle 5"/>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0119" name="Rectangle 6"/>
          <p:cNvSpPr>
            <a:spLocks noChangeArrowheads="1"/>
          </p:cNvSpPr>
          <p:nvPr/>
        </p:nvSpPr>
        <p:spPr bwMode="auto">
          <a:xfrm>
            <a:off x="3992563" y="8878888"/>
            <a:ext cx="305276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513" tIns="0" rIns="19513" bIns="0" anchor="b"/>
          <a:lstStyle/>
          <a:p>
            <a:pPr algn="r" eaLnBrk="0" hangingPunct="0"/>
            <a:r>
              <a:rPr lang="en-US" sz="1000" i="1">
                <a:latin typeface="Times New Roman" pitchFamily="18" charset="0"/>
              </a:rPr>
              <a:t>3</a:t>
            </a:r>
          </a:p>
        </p:txBody>
      </p:sp>
      <p:sp>
        <p:nvSpPr>
          <p:cNvPr id="90120" name="Rectangle 7"/>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0121" name="Rectangle 8"/>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0122" name="Rectangle 9"/>
          <p:cNvSpPr>
            <a:spLocks noGrp="1" noRot="1" noChangeAspect="1" noChangeArrowheads="1" noTextEdit="1"/>
          </p:cNvSpPr>
          <p:nvPr>
            <p:ph type="sldImg"/>
          </p:nvPr>
        </p:nvSpPr>
        <p:spPr>
          <a:xfrm>
            <a:off x="1193800" y="706438"/>
            <a:ext cx="4657725" cy="3494087"/>
          </a:xfrm>
          <a:ln w="12700" cap="flat">
            <a:solidFill>
              <a:schemeClr val="tx1"/>
            </a:solidFill>
          </a:ln>
        </p:spPr>
      </p:sp>
      <p:sp>
        <p:nvSpPr>
          <p:cNvPr id="90123" name="Rectangle 10"/>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AC29E0-32CC-4BEA-8984-F3AF2AC46C33}" type="slidenum">
              <a:rPr lang="en-US" smtClean="0"/>
              <a:pPr eaLnBrk="1" hangingPunct="1"/>
              <a:t>12</a:t>
            </a:fld>
            <a:endParaRPr lang="en-US" smtClean="0"/>
          </a:p>
        </p:txBody>
      </p:sp>
      <p:sp>
        <p:nvSpPr>
          <p:cNvPr id="91139" name="Rectangle 2"/>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1140" name="Rectangle 3"/>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1141" name="Rectangle 4"/>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1142" name="Rectangle 5"/>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1143" name="Rectangle 6"/>
          <p:cNvSpPr>
            <a:spLocks noChangeArrowheads="1"/>
          </p:cNvSpPr>
          <p:nvPr/>
        </p:nvSpPr>
        <p:spPr bwMode="auto">
          <a:xfrm>
            <a:off x="3992563" y="8878888"/>
            <a:ext cx="305276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513" tIns="0" rIns="19513" bIns="0" anchor="b"/>
          <a:lstStyle/>
          <a:p>
            <a:pPr algn="r" eaLnBrk="0" hangingPunct="0"/>
            <a:r>
              <a:rPr lang="en-US" sz="1000" i="1">
                <a:latin typeface="Times New Roman" pitchFamily="18" charset="0"/>
              </a:rPr>
              <a:t>3</a:t>
            </a:r>
          </a:p>
        </p:txBody>
      </p:sp>
      <p:sp>
        <p:nvSpPr>
          <p:cNvPr id="91144" name="Rectangle 7"/>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1145" name="Rectangle 8"/>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1146" name="Rectangle 9"/>
          <p:cNvSpPr>
            <a:spLocks noGrp="1" noRot="1" noChangeAspect="1" noChangeArrowheads="1" noTextEdit="1"/>
          </p:cNvSpPr>
          <p:nvPr>
            <p:ph type="sldImg"/>
          </p:nvPr>
        </p:nvSpPr>
        <p:spPr>
          <a:xfrm>
            <a:off x="1193800" y="706438"/>
            <a:ext cx="4657725" cy="3494087"/>
          </a:xfrm>
          <a:ln w="12700" cap="flat">
            <a:solidFill>
              <a:schemeClr val="tx1"/>
            </a:solidFill>
          </a:ln>
        </p:spPr>
      </p:sp>
      <p:sp>
        <p:nvSpPr>
          <p:cNvPr id="91147" name="Rectangle 10"/>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E1BB7F-2119-479E-83D9-F960716F3644}" type="slidenum">
              <a:rPr lang="en-US" smtClean="0"/>
              <a:pPr eaLnBrk="1" hangingPunct="1"/>
              <a:t>13</a:t>
            </a:fld>
            <a:endParaRPr lang="en-US" smtClean="0"/>
          </a:p>
        </p:txBody>
      </p:sp>
      <p:sp>
        <p:nvSpPr>
          <p:cNvPr id="92163" name="Rectangle 2"/>
          <p:cNvSpPr>
            <a:spLocks noChangeArrowheads="1"/>
          </p:cNvSpPr>
          <p:nvPr/>
        </p:nvSpPr>
        <p:spPr bwMode="auto">
          <a:xfrm>
            <a:off x="3992563" y="0"/>
            <a:ext cx="305276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2164" name="Rectangle 3"/>
          <p:cNvSpPr>
            <a:spLocks noChangeArrowheads="1"/>
          </p:cNvSpPr>
          <p:nvPr/>
        </p:nvSpPr>
        <p:spPr bwMode="auto">
          <a:xfrm>
            <a:off x="0" y="8877300"/>
            <a:ext cx="305276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2165" name="Rectangle 4"/>
          <p:cNvSpPr>
            <a:spLocks noChangeArrowheads="1"/>
          </p:cNvSpPr>
          <p:nvPr/>
        </p:nvSpPr>
        <p:spPr bwMode="auto">
          <a:xfrm>
            <a:off x="0" y="0"/>
            <a:ext cx="305276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92166" name="Rectangle 5"/>
          <p:cNvSpPr>
            <a:spLocks noGrp="1" noRot="1" noChangeAspect="1" noChangeArrowheads="1" noTextEdit="1"/>
          </p:cNvSpPr>
          <p:nvPr>
            <p:ph type="sldImg"/>
          </p:nvPr>
        </p:nvSpPr>
        <p:spPr>
          <a:xfrm>
            <a:off x="1195388" y="708025"/>
            <a:ext cx="4654550" cy="3490913"/>
          </a:xfrm>
          <a:ln w="12700" cap="flat">
            <a:solidFill>
              <a:schemeClr val="tx1"/>
            </a:solidFill>
          </a:ln>
        </p:spPr>
      </p:sp>
      <p:sp>
        <p:nvSpPr>
          <p:cNvPr id="92167" name="Rectangle 6"/>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978657-EAB3-4F2C-B3A6-47809DA31879}" type="slidenum">
              <a:rPr lang="en-US" smtClean="0"/>
              <a:pPr eaLnBrk="1" hangingPunct="1"/>
              <a:t>14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Cato Consultants began the 2013 accounting period with the following account balances; Cash, fifteen thousand dollars; Supplies, two hundred dollars, Common Stock, ten thousand dollars, and Retained Earnings, five thousand, two hundred dollars.</a:t>
            </a:r>
          </a:p>
          <a:p>
            <a:pPr eaLnBrk="1" hangingPunct="1"/>
            <a:endParaRPr lang="en-US" dirty="0" smtClean="0"/>
          </a:p>
          <a:p>
            <a:pPr eaLnBrk="1" hangingPunct="1"/>
            <a:r>
              <a:rPr lang="en-US" dirty="0" smtClean="0"/>
              <a:t>Part II</a:t>
            </a:r>
          </a:p>
          <a:p>
            <a:pPr eaLnBrk="1" hangingPunct="1"/>
            <a:r>
              <a:rPr lang="en-US" dirty="0" smtClean="0"/>
              <a:t>Event 1:  Cato Consultants acquired seventy thousand dollars cash by issuing common stock. </a:t>
            </a:r>
          </a:p>
          <a:p>
            <a:pPr eaLnBrk="1" hangingPunct="1"/>
            <a:endParaRPr lang="en-US" dirty="0" smtClean="0"/>
          </a:p>
          <a:p>
            <a:pPr eaLnBrk="1" hangingPunct="1"/>
            <a:r>
              <a:rPr lang="en-US" dirty="0" smtClean="0"/>
              <a:t>Part III</a:t>
            </a:r>
          </a:p>
          <a:p>
            <a:pPr eaLnBrk="1" hangingPunct="1"/>
            <a:r>
              <a:rPr lang="en-US" dirty="0" smtClean="0"/>
              <a:t>Here is the effect of this transaction on the financial statements model.  Both cash, an asset, and stockholders’ equity increase by seventy thousand dollars.  </a:t>
            </a:r>
          </a:p>
          <a:p>
            <a:pPr eaLnBrk="1" hangingPunct="1"/>
            <a:endParaRPr lang="en-US" dirty="0" smtClean="0"/>
          </a:p>
          <a:p>
            <a:pPr eaLnBrk="1" hangingPunct="1"/>
            <a:r>
              <a:rPr lang="en-US" dirty="0" smtClean="0"/>
              <a:t>Part IV</a:t>
            </a:r>
          </a:p>
          <a:p>
            <a:pPr eaLnBrk="1" hangingPunct="1"/>
            <a:r>
              <a:rPr lang="en-US" dirty="0" smtClean="0"/>
              <a:t>This is considered to be an asset source transaction.</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99CA37-4D15-437F-AD4A-03F5B8C2DE7C}" type="slidenum">
              <a:rPr lang="en-US" smtClean="0"/>
              <a:pPr eaLnBrk="1" hangingPunct="1"/>
              <a:t>15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Event two:  During 2013, Cato Consultants provided one hundred eighty thousand four hundred dollars of consulting services to its clients but no cash has been collected.</a:t>
            </a:r>
          </a:p>
          <a:p>
            <a:pPr eaLnBrk="1" hangingPunct="1"/>
            <a:endParaRPr lang="en-US" dirty="0" smtClean="0"/>
          </a:p>
          <a:p>
            <a:pPr eaLnBrk="1" hangingPunct="1"/>
            <a:r>
              <a:rPr lang="en-US" dirty="0" smtClean="0"/>
              <a:t>This type of transaction is frequently referred to as providing services on account. </a:t>
            </a:r>
          </a:p>
          <a:p>
            <a:pPr eaLnBrk="1" hangingPunct="1"/>
            <a:endParaRPr lang="en-US" dirty="0" smtClean="0"/>
          </a:p>
          <a:p>
            <a:pPr eaLnBrk="1" hangingPunct="1"/>
            <a:r>
              <a:rPr lang="en-US" dirty="0" smtClean="0"/>
              <a:t>Part II</a:t>
            </a:r>
          </a:p>
          <a:p>
            <a:pPr eaLnBrk="1" hangingPunct="1"/>
            <a:r>
              <a:rPr lang="en-US" dirty="0" smtClean="0"/>
              <a:t>This transaction increases the accounts receivable asset account and, because of revenue, increases the retained earnings stockholders’ equity account.  It is classified as an asset source transaction.</a:t>
            </a:r>
          </a:p>
          <a:p>
            <a:pPr eaLnBrk="1" hangingPunct="1"/>
            <a:endParaRPr lang="en-US" dirty="0" smtClean="0"/>
          </a:p>
          <a:p>
            <a:pPr eaLnBrk="1" hangingPunct="1"/>
            <a:r>
              <a:rPr lang="en-US" dirty="0" smtClean="0"/>
              <a:t>Accrual accounting requires companies to recognize revenue in the period in which the work is done regardless of when cash is collected.  </a:t>
            </a:r>
          </a:p>
          <a:p>
            <a:pPr eaLnBrk="1" hangingPunct="1"/>
            <a:endParaRPr lang="en-US" dirty="0" smtClean="0"/>
          </a:p>
          <a:p>
            <a:pPr eaLnBrk="1" hangingPunct="1"/>
            <a:r>
              <a:rPr lang="en-US" dirty="0" smtClean="0"/>
              <a:t>Part III</a:t>
            </a:r>
          </a:p>
          <a:p>
            <a:pPr eaLnBrk="1" hangingPunct="1"/>
            <a:r>
              <a:rPr lang="en-US" dirty="0" smtClean="0"/>
              <a:t>Here is the effect of this transaction on the financial statements model.  Notice that the event affects the balance sheet and the income statement but not the statement of cash flows since cash was not collected as part of this transaction. </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810BB7-285D-4CD8-9F8C-6277C6EA0D62}" type="slidenum">
              <a:rPr lang="en-US" smtClean="0"/>
              <a:pPr eaLnBrk="1" hangingPunct="1"/>
              <a:t>16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three:  Cato collected one hundred sixty five thousand dollars cash from customers in partial settlement of its accounts receivable.</a:t>
            </a:r>
          </a:p>
          <a:p>
            <a:pPr eaLnBrk="1" hangingPunct="1"/>
            <a:endParaRPr lang="en-US" smtClean="0"/>
          </a:p>
          <a:p>
            <a:pPr eaLnBrk="1" hangingPunct="1"/>
            <a:r>
              <a:rPr lang="en-US" smtClean="0"/>
              <a:t>Part II</a:t>
            </a:r>
          </a:p>
          <a:p>
            <a:pPr eaLnBrk="1" hangingPunct="1"/>
            <a:r>
              <a:rPr lang="en-US" smtClean="0"/>
              <a:t>This transaction increases the cash asset account and decreases the accounts receivable asset account.  The income statement is not affected, but the statement of cash flows reports an inflow for operating activities.  It is classified as an asset exchange transaction.</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  Notice that the event affects the statement of cash flows since cash was collected as part of this transaction. </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B1D186-4CC1-455D-8BFC-FDD0515680D8}" type="slidenum">
              <a:rPr lang="en-US" smtClean="0"/>
              <a:pPr eaLnBrk="1" hangingPunct="1"/>
              <a:t>17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a:spcBef>
                <a:spcPct val="0"/>
              </a:spcBef>
            </a:pPr>
            <a:r>
              <a:rPr lang="en-US" smtClean="0">
                <a:latin typeface="Tahoma" pitchFamily="34" charset="0"/>
              </a:rPr>
              <a:t>Event four:  Cato paid the instructors forty two thousand dollars to teach the training courses.</a:t>
            </a:r>
            <a:r>
              <a:rPr lang="en-US" smtClean="0"/>
              <a:t> </a:t>
            </a:r>
          </a:p>
          <a:p>
            <a:pPr>
              <a:spcBef>
                <a:spcPct val="0"/>
              </a:spcBef>
            </a:pPr>
            <a:endParaRPr lang="en-US" smtClean="0"/>
          </a:p>
          <a:p>
            <a:pPr>
              <a:spcBef>
                <a:spcPct val="0"/>
              </a:spcBef>
            </a:pPr>
            <a:r>
              <a:rPr lang="en-US" smtClean="0"/>
              <a:t>Part II</a:t>
            </a:r>
          </a:p>
          <a:p>
            <a:pPr eaLnBrk="1" hangingPunct="1"/>
            <a:r>
              <a:rPr lang="en-US" smtClean="0"/>
              <a:t>This transaction decreases the cash asset account and decreases the retained earnings stockholders’ equity account.  The salaries expense reduces net income, and the statement of cash flows reports an outflow for operating activities.  This is classified as an asset use transaction. </a:t>
            </a:r>
          </a:p>
          <a:p>
            <a:pPr eaLnBrk="1" hangingPunct="1"/>
            <a:endParaRPr lang="en-US" smtClean="0"/>
          </a:p>
          <a:p>
            <a:pPr eaLnBrk="1" hangingPunct="1"/>
            <a:r>
              <a:rPr lang="en-US" smtClean="0"/>
              <a:t>Even in accrual accounting, sometimes expenses are recognized at the time that cash is paid, as long as it is the same time that the expense is incurred. </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 </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821149-57FB-4436-92D6-F9111704A10E}" type="slidenum">
              <a:rPr lang="en-US" smtClean="0"/>
              <a:pPr eaLnBrk="1" hangingPunct="1"/>
              <a:t>18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Event five:  Cato paid twenty two thousand dollars for advertising costs.  The advertisements appeared in 2013.</a:t>
            </a:r>
          </a:p>
          <a:p>
            <a:pPr eaLnBrk="1" hangingPunct="1">
              <a:spcBef>
                <a:spcPct val="50000"/>
              </a:spcBef>
            </a:pPr>
            <a:endParaRPr lang="en-US" dirty="0" smtClean="0">
              <a:latin typeface="Tahoma" pitchFamily="34" charset="0"/>
            </a:endParaRPr>
          </a:p>
          <a:p>
            <a:pPr>
              <a:spcBef>
                <a:spcPct val="0"/>
              </a:spcBef>
            </a:pPr>
            <a:r>
              <a:rPr lang="en-US" dirty="0" smtClean="0"/>
              <a:t>Part II</a:t>
            </a:r>
          </a:p>
          <a:p>
            <a:pPr eaLnBrk="1" hangingPunct="1"/>
            <a:r>
              <a:rPr lang="en-US" dirty="0" smtClean="0"/>
              <a:t>This transaction decreases the cash asset account and decreases the retained earnings stockholders’ equity account.  The advertising expense will decrease net income.  The statement of cash flows reports an outflow for operating activities.  This is also classified as an asset use transaction. </a:t>
            </a:r>
          </a:p>
          <a:p>
            <a:pPr eaLnBrk="1" hangingPunct="1"/>
            <a:endParaRPr lang="en-US" dirty="0" smtClean="0"/>
          </a:p>
          <a:p>
            <a:pPr eaLnBrk="1" hangingPunct="1"/>
            <a:r>
              <a:rPr lang="en-US" dirty="0" smtClean="0"/>
              <a:t>Part III</a:t>
            </a:r>
          </a:p>
          <a:p>
            <a:pPr eaLnBrk="1" hangingPunct="1"/>
            <a:r>
              <a:rPr lang="en-US" dirty="0" smtClean="0"/>
              <a:t>Here is the effect of this transaction on the financial statements model.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7E9AE2-2021-4AF6-85DF-B503459556A4}" type="slidenum">
              <a:rPr lang="en-US" smtClean="0"/>
              <a:pPr eaLnBrk="1" hangingPunct="1"/>
              <a:t>19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six.  Cato signed a one-year lease agreement and paid twelve thousand dollars cash in advance for the lease.  The lease begins on March first.</a:t>
            </a:r>
          </a:p>
          <a:p>
            <a:pPr eaLnBrk="1" hangingPunct="1">
              <a:spcBef>
                <a:spcPct val="50000"/>
              </a:spcBef>
            </a:pPr>
            <a:endParaRPr lang="en-US" smtClean="0">
              <a:latin typeface="Tahoma" pitchFamily="34" charset="0"/>
            </a:endParaRPr>
          </a:p>
          <a:p>
            <a:pPr>
              <a:spcBef>
                <a:spcPct val="0"/>
              </a:spcBef>
            </a:pPr>
            <a:r>
              <a:rPr lang="en-US" smtClean="0"/>
              <a:t>Part II</a:t>
            </a:r>
          </a:p>
          <a:p>
            <a:pPr eaLnBrk="1" hangingPunct="1"/>
            <a:r>
              <a:rPr lang="en-US" smtClean="0"/>
              <a:t>This transaction decreases the cash asset account, but increases another asset, prepaid rent.  Therefore, it is classified as an asset exchange transaction.  The prepaid rent is recorded as an asset, but will become an expense later when it is used.  The income statement is not affected, but the statement of cash flows will report an outflow for operating activities.  </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A39350-E267-418B-A640-41CED2C61E9C}" type="slidenum">
              <a:rPr lang="en-US" smtClean="0"/>
              <a:pPr eaLnBrk="1" hangingPunct="1"/>
              <a:t>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mtClean="0"/>
              <a:t>Part I</a:t>
            </a:r>
          </a:p>
          <a:p>
            <a:pPr eaLnBrk="1" hangingPunct="1">
              <a:spcBef>
                <a:spcPct val="0"/>
              </a:spcBef>
            </a:pPr>
            <a:r>
              <a:rPr lang="en-US" smtClean="0">
                <a:latin typeface="Tahoma" pitchFamily="34" charset="0"/>
              </a:rPr>
              <a:t>Users of financial statements must distinguish between the terms recognition and realization.  Recognition means formally recording an economic item or event in the financial statements.  Realization refers to collecting cash, generally from the sale of products or services.</a:t>
            </a:r>
          </a:p>
          <a:p>
            <a:pPr eaLnBrk="1" hangingPunct="1">
              <a:spcBef>
                <a:spcPct val="0"/>
              </a:spcBef>
            </a:pPr>
            <a:endParaRPr lang="en-US" smtClean="0">
              <a:latin typeface="Tahoma" pitchFamily="34" charset="0"/>
            </a:endParaRPr>
          </a:p>
          <a:p>
            <a:pPr eaLnBrk="1" hangingPunct="1">
              <a:spcBef>
                <a:spcPct val="0"/>
              </a:spcBef>
            </a:pPr>
            <a:r>
              <a:rPr lang="en-US" smtClean="0"/>
              <a:t>Part II</a:t>
            </a:r>
          </a:p>
          <a:p>
            <a:pPr eaLnBrk="1" hangingPunct="1">
              <a:spcBef>
                <a:spcPct val="0"/>
              </a:spcBef>
            </a:pPr>
            <a:r>
              <a:rPr lang="en-US" smtClean="0">
                <a:latin typeface="Tahoma" pitchFamily="34" charset="0"/>
              </a:rPr>
              <a:t>Users of cash basis accounting recognize revenues and expenses when cash is paid or collected.  In contrast, users of accrual basis accounting recognize revenues when earned and expenses when incurred, regardless of when cash is exchanged.  Virtually all of the major companies operating in the United States use accrual accounting.</a:t>
            </a:r>
          </a:p>
          <a:p>
            <a:pPr eaLnBrk="1" hangingPunct="1">
              <a:spcBef>
                <a:spcPct val="0"/>
              </a:spcBef>
            </a:pPr>
            <a:endParaRPr lang="en-US" smtClean="0">
              <a:latin typeface="Tahoma" pitchFamily="34" charset="0"/>
            </a:endParaRPr>
          </a:p>
          <a:p>
            <a:pPr eaLnBrk="1" hangingPunct="1">
              <a:spcBef>
                <a:spcPct val="50000"/>
              </a:spcBef>
            </a:pPr>
            <a:r>
              <a:rPr lang="en-US" smtClean="0"/>
              <a:t>Part III</a:t>
            </a:r>
          </a:p>
          <a:p>
            <a:pPr eaLnBrk="1" hangingPunct="1">
              <a:spcBef>
                <a:spcPct val="50000"/>
              </a:spcBef>
            </a:pPr>
            <a:r>
              <a:rPr lang="en-US" smtClean="0">
                <a:latin typeface="Tahoma" pitchFamily="34" charset="0"/>
              </a:rPr>
              <a:t>Let’s demonstrate accrual accounting by describing events that relate to a company named Cato Consultants.</a:t>
            </a:r>
          </a:p>
          <a:p>
            <a:pPr algn="ctr" eaLnBrk="1" hangingPunct="1">
              <a:spcBef>
                <a:spcPct val="0"/>
              </a:spcBef>
            </a:pPr>
            <a:endParaRPr lang="en-US" smtClean="0">
              <a:latin typeface="Tahoma" pitchFamily="34" charset="0"/>
            </a:endParaRP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32F13D-0B45-4927-BBBB-85D942346C4B}" type="slidenum">
              <a:rPr lang="en-US" smtClean="0"/>
              <a:pPr eaLnBrk="1" hangingPunct="1"/>
              <a:t>20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seven.  Cato received eighteen thousand dollars cash in advance from Westberry Company for consulting services Cato agreed to perform over a one-year period beginning June first.</a:t>
            </a:r>
          </a:p>
          <a:p>
            <a:pPr eaLnBrk="1" hangingPunct="1">
              <a:spcBef>
                <a:spcPct val="50000"/>
              </a:spcBef>
            </a:pPr>
            <a:endParaRPr lang="en-US" smtClean="0">
              <a:latin typeface="Tahoma" pitchFamily="34" charset="0"/>
            </a:endParaRPr>
          </a:p>
          <a:p>
            <a:pPr>
              <a:spcBef>
                <a:spcPct val="0"/>
              </a:spcBef>
            </a:pPr>
            <a:r>
              <a:rPr lang="en-US" smtClean="0"/>
              <a:t>Part II</a:t>
            </a:r>
          </a:p>
          <a:p>
            <a:pPr eaLnBrk="1" hangingPunct="1"/>
            <a:r>
              <a:rPr lang="en-US" smtClean="0"/>
              <a:t>This transaction increases the cash asset account, and increases a liability account called unearned revenue.  Cato must defer, or delay, any revenue until it performs the consulting services for Westberry Company, so the income statement is not affected.  The deferred, or unearned, revenue is a liability for Cato because it is obligated to perform the services in the future.  The statement of cash flows reports an inflow for operating activities.  This is classified as an asset source transaction.  </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D05DD9-D987-4CAA-940F-84F93A1FB131}" type="slidenum">
              <a:rPr lang="en-US" smtClean="0"/>
              <a:pPr eaLnBrk="1" hangingPunct="1"/>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eight.  Cato paid eight hundred dollars to purchase supplies.</a:t>
            </a:r>
          </a:p>
          <a:p>
            <a:pPr eaLnBrk="1" hangingPunct="1">
              <a:spcBef>
                <a:spcPct val="50000"/>
              </a:spcBef>
            </a:pPr>
            <a:endParaRPr lang="en-US" smtClean="0">
              <a:latin typeface="Tahoma" pitchFamily="34" charset="0"/>
            </a:endParaRPr>
          </a:p>
          <a:p>
            <a:pPr>
              <a:spcBef>
                <a:spcPct val="0"/>
              </a:spcBef>
            </a:pPr>
            <a:r>
              <a:rPr lang="en-US" smtClean="0"/>
              <a:t>Part II</a:t>
            </a:r>
          </a:p>
          <a:p>
            <a:pPr eaLnBrk="1" hangingPunct="1"/>
            <a:r>
              <a:rPr lang="en-US" smtClean="0"/>
              <a:t>This transaction decreases the cash asset account, but increases supplies, an asset.  It is also classified as an asset exchange transaction.   Like prepaid rent, supplies is an asset account, which will be recognized as an expense when the supplies are used.  The income statement is not affected.  The statement of cash flows reports an outflow for operating activities. </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C6630D-836F-4F10-907A-B23E99A6D11A}" type="slidenum">
              <a:rPr lang="en-US" smtClean="0"/>
              <a:pPr eaLnBrk="1" hangingPunct="1"/>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nine.  Cato incurred eighty six thousand dollars of other operating expenses on account.</a:t>
            </a:r>
          </a:p>
          <a:p>
            <a:pPr eaLnBrk="1" hangingPunct="1">
              <a:spcBef>
                <a:spcPct val="50000"/>
              </a:spcBef>
            </a:pPr>
            <a:endParaRPr lang="en-US" smtClean="0">
              <a:latin typeface="Tahoma" pitchFamily="34" charset="0"/>
            </a:endParaRPr>
          </a:p>
          <a:p>
            <a:pPr>
              <a:spcBef>
                <a:spcPct val="0"/>
              </a:spcBef>
            </a:pPr>
            <a:r>
              <a:rPr lang="en-US" smtClean="0"/>
              <a:t>Part II</a:t>
            </a:r>
          </a:p>
          <a:p>
            <a:pPr eaLnBrk="1" hangingPunct="1"/>
            <a:r>
              <a:rPr lang="en-US" smtClean="0"/>
              <a:t>This transaction increases one claims account, accounts payable, a liability account.  It also decreases another claims account, retained earnings, an equity account.  The expense decreases net income.  It does not affect the statement of cash flows.  It is classified as a claims exchange transaction.</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68F210-95FA-4B10-88CD-39B5483AAAD2}" type="slidenum">
              <a:rPr lang="en-US" smtClean="0"/>
              <a:pPr eaLnBrk="1" hangingPunct="1"/>
              <a:t>23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ten.  Cato paid sixty thousand two hundred dollars cash in partial settlement of accounts payable.</a:t>
            </a:r>
          </a:p>
          <a:p>
            <a:pPr eaLnBrk="1" hangingPunct="1">
              <a:spcBef>
                <a:spcPct val="50000"/>
              </a:spcBef>
            </a:pPr>
            <a:endParaRPr lang="en-US" smtClean="0">
              <a:latin typeface="Tahoma" pitchFamily="34" charset="0"/>
            </a:endParaRPr>
          </a:p>
          <a:p>
            <a:pPr>
              <a:spcBef>
                <a:spcPct val="0"/>
              </a:spcBef>
            </a:pPr>
            <a:r>
              <a:rPr lang="en-US" smtClean="0"/>
              <a:t>Part II</a:t>
            </a:r>
          </a:p>
          <a:p>
            <a:pPr eaLnBrk="1" hangingPunct="1"/>
            <a:r>
              <a:rPr lang="en-US" smtClean="0"/>
              <a:t>This transaction decreases the cash asset account and decreases the accounts payable liability account.  The income statement is not affected.  The statement of cash flows reports an outflow for operating activities.  It is classified as an asset use transaction.</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14AAD8-5347-4AD3-B941-A2B988B6C686}" type="slidenum">
              <a:rPr lang="en-US" smtClean="0"/>
              <a:pPr eaLnBrk="1" hangingPunct="1"/>
              <a:t>24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eleven.  Cato paid one hundred thousand dollars cash for land it planned to used in the future to build a home office.</a:t>
            </a:r>
          </a:p>
          <a:p>
            <a:pPr eaLnBrk="1" hangingPunct="1">
              <a:spcBef>
                <a:spcPct val="50000"/>
              </a:spcBef>
            </a:pPr>
            <a:endParaRPr lang="en-US" smtClean="0">
              <a:latin typeface="Tahoma" pitchFamily="34" charset="0"/>
            </a:endParaRPr>
          </a:p>
          <a:p>
            <a:pPr>
              <a:spcBef>
                <a:spcPct val="0"/>
              </a:spcBef>
            </a:pPr>
            <a:r>
              <a:rPr lang="en-US" smtClean="0"/>
              <a:t>Part II</a:t>
            </a:r>
          </a:p>
          <a:p>
            <a:pPr eaLnBrk="1" hangingPunct="1"/>
            <a:r>
              <a:rPr lang="en-US" smtClean="0"/>
              <a:t>Purchasing land with cash is an asset exchange transaction.  The income statement is not affected.  It is classified as an investing activities on the statement of cash flows.</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4A0596-D4E4-40BB-A719-11D11B668ABF}" type="slidenum">
              <a:rPr lang="en-US" smtClean="0"/>
              <a:pPr eaLnBrk="1" hangingPunct="1"/>
              <a:t>25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spcBef>
                <a:spcPct val="50000"/>
              </a:spcBef>
            </a:pPr>
            <a:r>
              <a:rPr lang="en-US" smtClean="0">
                <a:latin typeface="Tahoma" pitchFamily="34" charset="0"/>
              </a:rPr>
              <a:t>Event twelve.  Cato paid twenty one thousand dollars in cash dividends to its stockholders.</a:t>
            </a:r>
          </a:p>
          <a:p>
            <a:pPr eaLnBrk="1" hangingPunct="1">
              <a:spcBef>
                <a:spcPct val="50000"/>
              </a:spcBef>
            </a:pPr>
            <a:endParaRPr lang="en-US" smtClean="0">
              <a:latin typeface="Tahoma" pitchFamily="34" charset="0"/>
            </a:endParaRPr>
          </a:p>
          <a:p>
            <a:pPr>
              <a:spcBef>
                <a:spcPct val="0"/>
              </a:spcBef>
            </a:pPr>
            <a:r>
              <a:rPr lang="en-US" smtClean="0"/>
              <a:t>Part II</a:t>
            </a:r>
          </a:p>
          <a:p>
            <a:pPr eaLnBrk="1" hangingPunct="1"/>
            <a:r>
              <a:rPr lang="en-US" smtClean="0"/>
              <a:t>The payment of dividends decreases the cash asset account and decreases the retained earnings equity account.  However, it does not affect the income statement because dividends are not expenses.  Like any exchange of cash between the company and its owners, it is classified as a financing activity on the statement of cash flows.</a:t>
            </a:r>
          </a:p>
          <a:p>
            <a:pPr eaLnBrk="1" hangingPunct="1"/>
            <a:endParaRPr lang="en-US" smtClean="0"/>
          </a:p>
          <a:p>
            <a:pPr eaLnBrk="1" hangingPunct="1"/>
            <a:r>
              <a:rPr lang="en-US" smtClean="0"/>
              <a:t>Part III</a:t>
            </a:r>
          </a:p>
          <a:p>
            <a:pPr eaLnBrk="1" hangingPunct="1"/>
            <a:r>
              <a:rPr lang="en-US" smtClean="0"/>
              <a:t>Here is the effect of this transaction on the financial statements model.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D1C034-4BBC-4C8B-8FB1-629321C4160C}" type="slidenum">
              <a:rPr lang="en-US" smtClean="0"/>
              <a:pPr eaLnBrk="1" hangingPunct="1"/>
              <a:t>26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Event thirteen:  Cato signed contracts for twenty seven thousand dollars of consulting services to be performed in 2014.</a:t>
            </a:r>
          </a:p>
          <a:p>
            <a:pPr eaLnBrk="1" hangingPunct="1">
              <a:spcBef>
                <a:spcPct val="50000"/>
              </a:spcBef>
            </a:pPr>
            <a:endParaRPr lang="en-US" dirty="0" smtClean="0">
              <a:latin typeface="Tahoma" pitchFamily="34" charset="0"/>
            </a:endParaRPr>
          </a:p>
          <a:p>
            <a:pPr>
              <a:spcBef>
                <a:spcPct val="0"/>
              </a:spcBef>
            </a:pPr>
            <a:r>
              <a:rPr lang="en-US" dirty="0" smtClean="0"/>
              <a:t>Part II</a:t>
            </a:r>
          </a:p>
          <a:p>
            <a:pPr eaLnBrk="1" hangingPunct="1"/>
            <a:r>
              <a:rPr lang="en-US" dirty="0" smtClean="0"/>
              <a:t>Because this event is just the signing of a contract, it does not affect any of the financial statement model. </a:t>
            </a:r>
          </a:p>
          <a:p>
            <a:pPr eaLnBrk="1" hangingPunct="1">
              <a:spcBef>
                <a:spcPct val="50000"/>
              </a:spcBef>
            </a:pPr>
            <a:endParaRPr lang="en-US" sz="2900" b="1" dirty="0" smtClean="0">
              <a:latin typeface="Tahoma" pitchFamily="34" charset="0"/>
            </a:endParaRPr>
          </a:p>
          <a:p>
            <a:pPr marL="0" marR="0" indent="0" algn="l" defTabSz="914400" rtl="0" eaLnBrk="1" fontAlgn="base" latinLnBrk="0" hangingPunct="1">
              <a:lnSpc>
                <a:spcPct val="100000"/>
              </a:lnSpc>
              <a:spcBef>
                <a:spcPct val="50000"/>
              </a:spcBef>
              <a:spcAft>
                <a:spcPct val="0"/>
              </a:spcAft>
              <a:buClrTx/>
              <a:buSzTx/>
              <a:buFontTx/>
              <a:buNone/>
              <a:tabLst/>
              <a:defRPr/>
            </a:pPr>
            <a:r>
              <a:rPr lang="en-US" sz="3200" dirty="0" smtClean="0"/>
              <a:t>The $27,000 for consulting services to be performed in 2014 is not recognized in the 2013 financial statements. Revenue is recognized for work actually completed, not work expected to be completed. This event does not affect any of the financial statements.</a:t>
            </a:r>
          </a:p>
          <a:p>
            <a:pPr eaLnBrk="1" hangingPunct="1">
              <a:spcBef>
                <a:spcPct val="50000"/>
              </a:spcBef>
            </a:pPr>
            <a:endParaRPr lang="en-US" sz="2900" b="1" dirty="0" smtClean="0">
              <a:latin typeface="Tahom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AEBBBA-A7B6-450D-9F5B-16E5C20719B6}"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4754E6-1925-4F71-996E-0DEE0DF45289}" type="slidenum">
              <a:rPr lang="en-US" smtClean="0"/>
              <a:pPr eaLnBrk="1" hangingPunct="1"/>
              <a:t>28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Adjustment one.  As of December 31, 2013, Cato had earned five hundred dollars of accrued interest revenue.</a:t>
            </a:r>
          </a:p>
          <a:p>
            <a:pPr eaLnBrk="1" hangingPunct="1">
              <a:spcBef>
                <a:spcPct val="50000"/>
              </a:spcBef>
            </a:pPr>
            <a:endParaRPr lang="en-US" dirty="0" smtClean="0">
              <a:latin typeface="Tahoma" pitchFamily="34" charset="0"/>
            </a:endParaRPr>
          </a:p>
          <a:p>
            <a:pPr>
              <a:spcBef>
                <a:spcPct val="0"/>
              </a:spcBef>
            </a:pPr>
            <a:r>
              <a:rPr lang="en-US" dirty="0" smtClean="0"/>
              <a:t>Part II</a:t>
            </a:r>
          </a:p>
          <a:p>
            <a:pPr eaLnBrk="1" hangingPunct="1"/>
            <a:r>
              <a:rPr lang="en-US" dirty="0" smtClean="0"/>
              <a:t>Because interest is earned continuously, it is impractical to recognize it as it occurs.  Instead, companies commonly record interest revenue and interest expense as a year-end adjustment.  Cato expects to collect, or realize, the interest sometime in 2014.  Note that year-end adjustments never affect the cash account.  Accruing interest receivable is an asset source transaction.</a:t>
            </a:r>
          </a:p>
          <a:p>
            <a:pPr eaLnBrk="1" hangingPunct="1"/>
            <a:endParaRPr lang="en-US" dirty="0" smtClean="0"/>
          </a:p>
          <a:p>
            <a:pPr eaLnBrk="1" hangingPunct="1"/>
            <a:r>
              <a:rPr lang="en-US" dirty="0" smtClean="0"/>
              <a:t>Part III</a:t>
            </a:r>
          </a:p>
          <a:p>
            <a:pPr eaLnBrk="1" hangingPunct="1"/>
            <a:r>
              <a:rPr lang="en-US" dirty="0" smtClean="0"/>
              <a:t>Here is the effect of this transaction on the financial statements model.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62BE24-8BA2-494D-9CF7-0F2E8E8C365B}" type="slidenum">
              <a:rPr lang="en-US" smtClean="0"/>
              <a:pPr eaLnBrk="1" hangingPunct="1"/>
              <a:t>29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Adjustment two.  As of December 31, 2013, Cato had earned ten thousand five hundred dollars of the eighteen thousand dollars it collected in advance on June first.</a:t>
            </a:r>
          </a:p>
          <a:p>
            <a:pPr eaLnBrk="1" hangingPunct="1">
              <a:spcBef>
                <a:spcPct val="50000"/>
              </a:spcBef>
            </a:pPr>
            <a:endParaRPr lang="en-US" dirty="0" smtClean="0">
              <a:latin typeface="Tahoma" pitchFamily="34" charset="0"/>
            </a:endParaRPr>
          </a:p>
          <a:p>
            <a:pPr>
              <a:spcBef>
                <a:spcPct val="0"/>
              </a:spcBef>
            </a:pPr>
            <a:r>
              <a:rPr lang="en-US" dirty="0" smtClean="0"/>
              <a:t>Part II</a:t>
            </a:r>
          </a:p>
          <a:p>
            <a:pPr eaLnBrk="1" hangingPunct="1"/>
            <a:r>
              <a:rPr lang="en-US" dirty="0" smtClean="0"/>
              <a:t>Recall that in event seven, Cato collected eighteen thousand dollars cash in advance from </a:t>
            </a:r>
            <a:r>
              <a:rPr lang="en-US" dirty="0" err="1" smtClean="0"/>
              <a:t>Westberry</a:t>
            </a:r>
            <a:r>
              <a:rPr lang="en-US" dirty="0" smtClean="0"/>
              <a:t> Company and agreed to perform consulting services over a one-year period between June 1, 2013 and May 31, 2014.  As of December 31, seven of the twelve months have passes, so Cato can recognize revenue for seven twelfths of the eighteen thousand dollars, or ten thousand five hundred dollars.  Because a liability account decreases and an equity account increases, it is classified as a claims exchange transaction.  Like all other year-end adjustments, it does not affect the statement of cash flows.</a:t>
            </a:r>
          </a:p>
          <a:p>
            <a:pPr eaLnBrk="1" hangingPunct="1"/>
            <a:endParaRPr lang="en-US" dirty="0" smtClean="0"/>
          </a:p>
          <a:p>
            <a:pPr eaLnBrk="1" hangingPunct="1"/>
            <a:r>
              <a:rPr lang="en-US" dirty="0" smtClean="0"/>
              <a:t>Part III</a:t>
            </a:r>
          </a:p>
          <a:p>
            <a:pPr eaLnBrk="1" hangingPunct="1"/>
            <a:r>
              <a:rPr lang="en-US" dirty="0" smtClean="0"/>
              <a:t>Here is the effect of this transaction on the financial statements model.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34F860-0B7F-4779-88F3-CB9DB22C0DA3}" type="slidenum">
              <a:rPr lang="en-US" smtClean="0"/>
              <a:pPr eaLnBrk="1" hangingPunct="1"/>
              <a:t>3</a:t>
            </a:fld>
            <a:endParaRPr lang="en-US" smtClean="0"/>
          </a:p>
        </p:txBody>
      </p:sp>
      <p:sp>
        <p:nvSpPr>
          <p:cNvPr id="81923" name="Rectangle 2"/>
          <p:cNvSpPr>
            <a:spLocks noChangeArrowheads="1"/>
          </p:cNvSpPr>
          <p:nvPr/>
        </p:nvSpPr>
        <p:spPr bwMode="auto">
          <a:xfrm>
            <a:off x="3992563" y="0"/>
            <a:ext cx="305276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1924" name="Rectangle 3"/>
          <p:cNvSpPr>
            <a:spLocks noChangeArrowheads="1"/>
          </p:cNvSpPr>
          <p:nvPr/>
        </p:nvSpPr>
        <p:spPr bwMode="auto">
          <a:xfrm>
            <a:off x="0" y="8877300"/>
            <a:ext cx="305276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1925" name="Rectangle 4"/>
          <p:cNvSpPr>
            <a:spLocks noChangeArrowheads="1"/>
          </p:cNvSpPr>
          <p:nvPr/>
        </p:nvSpPr>
        <p:spPr bwMode="auto">
          <a:xfrm>
            <a:off x="0" y="0"/>
            <a:ext cx="305276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1926" name="Rectangle 5"/>
          <p:cNvSpPr>
            <a:spLocks noGrp="1" noRot="1" noChangeAspect="1" noChangeArrowheads="1" noTextEdit="1"/>
          </p:cNvSpPr>
          <p:nvPr>
            <p:ph type="sldImg"/>
          </p:nvPr>
        </p:nvSpPr>
        <p:spPr>
          <a:xfrm>
            <a:off x="1195388" y="708025"/>
            <a:ext cx="4654550" cy="3490913"/>
          </a:xfrm>
          <a:ln w="12700" cap="flat">
            <a:solidFill>
              <a:schemeClr val="tx1"/>
            </a:solidFill>
          </a:ln>
        </p:spPr>
      </p:sp>
      <p:sp>
        <p:nvSpPr>
          <p:cNvPr id="81927" name="Rectangle 6"/>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latin typeface="CG 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D5CE5-CE4F-420D-AF9B-0CD9F7DB38FF}" type="slidenum">
              <a:rPr lang="en-US" smtClean="0"/>
              <a:pPr eaLnBrk="1" hangingPunct="1"/>
              <a:t>30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Adjustment three.  As of December 31, 2013, Cato had ten thousand dollars of accrued salary expense that will be paid in 2014. Cato records accrued salary expense of $10,000 (the salary expense is for courses the instructor taught in 2013 that Cato will pay cash for in 2014). </a:t>
            </a:r>
          </a:p>
          <a:p>
            <a:pPr eaLnBrk="1" hangingPunct="1">
              <a:spcBef>
                <a:spcPct val="50000"/>
              </a:spcBef>
            </a:pPr>
            <a:endParaRPr lang="en-US" dirty="0" smtClean="0">
              <a:latin typeface="Tahoma" pitchFamily="34" charset="0"/>
            </a:endParaRPr>
          </a:p>
          <a:p>
            <a:pPr>
              <a:spcBef>
                <a:spcPct val="0"/>
              </a:spcBef>
            </a:pPr>
            <a:r>
              <a:rPr lang="en-US" dirty="0" smtClean="0"/>
              <a:t>Part II</a:t>
            </a:r>
          </a:p>
          <a:p>
            <a:pPr eaLnBrk="1" hangingPunct="1"/>
            <a:r>
              <a:rPr lang="en-US" dirty="0" smtClean="0"/>
              <a:t>Accrual accounting requires companies to recognize expenses when they are incurred, regardless of when they are paid.  Cato must recognize salary expense in 2013, the year that the instructors perform the work, even though the payment will not be made until 2014.  The adjusting entry affects the balance sheet by increasing the salaries payable liability account and decreasing the retained earnings equity account.  It is a claims exchange transaction. Total claims remain unchanged. The salary expense is reported on the income statement and will decrease net income.</a:t>
            </a:r>
          </a:p>
          <a:p>
            <a:pPr eaLnBrk="1" hangingPunct="1"/>
            <a:endParaRPr lang="en-US" dirty="0" smtClean="0"/>
          </a:p>
          <a:p>
            <a:pPr eaLnBrk="1" hangingPunct="1"/>
            <a:r>
              <a:rPr lang="en-US" dirty="0" smtClean="0"/>
              <a:t>Part III</a:t>
            </a:r>
          </a:p>
          <a:p>
            <a:pPr eaLnBrk="1" hangingPunct="1"/>
            <a:r>
              <a:rPr lang="en-US" dirty="0" smtClean="0"/>
              <a:t>Here is the effect of this transaction on the financial statements model.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588DB3-6E12-4BB2-9C8E-70E7E687FC44}" type="slidenum">
              <a:rPr lang="en-US" smtClean="0"/>
              <a:pPr eaLnBrk="1" hangingPunct="1"/>
              <a:t>31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Adjustment four.  As of December 31, 2013, Cato had used ten thousand dollars of the twelve thousand dollars of rent that was prepaid on March first.</a:t>
            </a:r>
          </a:p>
          <a:p>
            <a:pPr eaLnBrk="1" hangingPunct="1">
              <a:spcBef>
                <a:spcPct val="50000"/>
              </a:spcBef>
            </a:pPr>
            <a:endParaRPr lang="en-US" dirty="0" smtClean="0">
              <a:latin typeface="Tahoma" pitchFamily="34" charset="0"/>
            </a:endParaRPr>
          </a:p>
          <a:p>
            <a:pPr>
              <a:spcBef>
                <a:spcPct val="0"/>
              </a:spcBef>
            </a:pPr>
            <a:r>
              <a:rPr lang="en-US" dirty="0" smtClean="0"/>
              <a:t>Part II</a:t>
            </a:r>
          </a:p>
          <a:p>
            <a:pPr eaLnBrk="1" hangingPunct="1"/>
            <a:r>
              <a:rPr lang="en-US" dirty="0" smtClean="0"/>
              <a:t>Recall that in event two, Cato had paid twelve thousand dollars in advance for twelve months of rent.  Between March first and December thirty-first, Cato has used ten of the twelve months’ rent.  Therefore, Cato must recognize ten thousand dollars of rent expense, and reduce the prepaid rent asset.  It is classified as an asset use transaction.</a:t>
            </a:r>
          </a:p>
          <a:p>
            <a:pPr eaLnBrk="1" hangingPunct="1"/>
            <a:endParaRPr lang="en-US" dirty="0" smtClean="0"/>
          </a:p>
          <a:p>
            <a:pPr eaLnBrk="1" hangingPunct="1"/>
            <a:r>
              <a:rPr lang="en-US" dirty="0" smtClean="0"/>
              <a:t>Part III</a:t>
            </a:r>
          </a:p>
          <a:p>
            <a:pPr eaLnBrk="1" hangingPunct="1"/>
            <a:r>
              <a:rPr lang="en-US" dirty="0" smtClean="0"/>
              <a:t>Here is the effect of this transaction on the financial statements model.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5F2BF8-E0FC-4431-970F-92DA1A2903A4}" type="slidenum">
              <a:rPr lang="en-US" smtClean="0"/>
              <a:pPr eaLnBrk="1" hangingPunct="1"/>
              <a:t>32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Part I</a:t>
            </a:r>
          </a:p>
          <a:p>
            <a:pPr eaLnBrk="1" hangingPunct="1">
              <a:spcBef>
                <a:spcPct val="50000"/>
              </a:spcBef>
            </a:pPr>
            <a:r>
              <a:rPr lang="en-US" dirty="0" smtClean="0">
                <a:latin typeface="Tahoma" pitchFamily="34" charset="0"/>
              </a:rPr>
              <a:t>Adjustment five.  As of December 31, 2013, a physical count of the supplies on hand revealed that $150 of supplies remained available for future use. </a:t>
            </a:r>
          </a:p>
          <a:p>
            <a:pPr eaLnBrk="1" hangingPunct="1">
              <a:spcBef>
                <a:spcPct val="50000"/>
              </a:spcBef>
            </a:pPr>
            <a:endParaRPr lang="en-US" dirty="0" smtClean="0">
              <a:latin typeface="Tahoma" pitchFamily="34" charset="0"/>
            </a:endParaRPr>
          </a:p>
          <a:p>
            <a:pPr>
              <a:spcBef>
                <a:spcPct val="0"/>
              </a:spcBef>
            </a:pPr>
            <a:r>
              <a:rPr lang="en-US" dirty="0" smtClean="0"/>
              <a:t>Part II</a:t>
            </a:r>
          </a:p>
          <a:p>
            <a:pPr eaLnBrk="1" hangingPunct="1"/>
            <a:r>
              <a:rPr lang="en-US" dirty="0" smtClean="0"/>
              <a:t>Companies would find it impractical to record expense each time an individual supply is used.  Instead, they record supplies expense at the end of the year by determining the total quantity of supplies used.  </a:t>
            </a:r>
          </a:p>
          <a:p>
            <a:pPr eaLnBrk="1" hangingPunct="1"/>
            <a:endParaRPr lang="en-US" dirty="0" smtClean="0"/>
          </a:p>
          <a:p>
            <a:pPr eaLnBrk="1" hangingPunct="1"/>
            <a:r>
              <a:rPr lang="en-US" dirty="0" smtClean="0"/>
              <a:t>Part III</a:t>
            </a:r>
          </a:p>
          <a:p>
            <a:pPr eaLnBrk="1" hangingPunct="1"/>
            <a:r>
              <a:rPr lang="en-US" dirty="0" smtClean="0"/>
              <a:t>To calculate the quantity of supplies used, add together the beginning supplies balance and supplies purchased to determine supplies available for use.  Then, subtract the ending supplies balance to determine supplies used.  Cato used eight hundred and fifty dollars of supplies during the year; therefore, that is the supplies expense that they will record.  This is an asset use transaction.</a:t>
            </a:r>
          </a:p>
          <a:p>
            <a:pPr eaLnBrk="1" hangingPunct="1"/>
            <a:endParaRPr lang="en-US" dirty="0" smtClean="0"/>
          </a:p>
          <a:p>
            <a:pPr eaLnBrk="1" hangingPunct="1"/>
            <a:r>
              <a:rPr lang="en-US" dirty="0" smtClean="0"/>
              <a:t>Part IV</a:t>
            </a:r>
          </a:p>
          <a:p>
            <a:pPr eaLnBrk="1" hangingPunct="1"/>
            <a:r>
              <a:rPr lang="en-US" dirty="0" smtClean="0"/>
              <a:t>Here is the effect of this transaction on the financial statements model.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5FAE41-E4E6-40FA-9579-C6F650482AEA}"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1C578D-B63B-414B-8F7A-AFB54FE21399}" type="slidenum">
              <a:rPr lang="en-US" smtClean="0"/>
              <a:pPr eaLnBrk="1" hangingPunct="1"/>
              <a:t>34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Part I</a:t>
            </a:r>
          </a:p>
          <a:p>
            <a:pPr eaLnBrk="1" hangingPunct="1"/>
            <a:r>
              <a:rPr lang="en-US" smtClean="0"/>
              <a:t>Here is a summary of the transactions we just looked at for Cato Consultants.  Take a few minutes and make sure you understand each transaction’s impact on the financial statements model.</a:t>
            </a:r>
          </a:p>
          <a:p>
            <a:pPr eaLnBrk="1" hangingPunct="1"/>
            <a:endParaRPr lang="en-US" smtClean="0"/>
          </a:p>
          <a:p>
            <a:pPr eaLnBrk="1" hangingPunct="1"/>
            <a:r>
              <a:rPr lang="en-US" smtClean="0"/>
              <a:t>Part II</a:t>
            </a:r>
          </a:p>
          <a:p>
            <a:pPr eaLnBrk="1" hangingPunct="1"/>
            <a:r>
              <a:rPr lang="en-US" smtClean="0">
                <a:solidFill>
                  <a:srgbClr val="000000"/>
                </a:solidFill>
                <a:latin typeface="Tahoma" pitchFamily="34" charset="0"/>
              </a:rPr>
              <a:t>Now, let’s prepare the financial statements for Cato Consultants using the data presented above.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A7E0CB-E000-47F2-A297-5BAC109002B2}"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462A8E-7BE1-4E12-9B0E-F9EA2ACEB33D}" type="slidenum">
              <a:rPr lang="en-US" smtClean="0"/>
              <a:pPr eaLnBrk="1" hangingPunct="1"/>
              <a:t>36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Here is the income statement and statement of stockholders’ equity for Cato Consultants.  Recall that revenue represents the benefit Cato experiences from operating its business.  In accounting terms, revenue can be defined as increases in assets or decreases in liabilities from providing goods or services to customers in the normal course of operations.  Expenses are the sacrifices that must be made to earn revenues.  In accounting terms, expenses can be defined as decreases in assets or increases in liabilities resulting from consuming assets and services to generate revenue.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C8DA91-8ED2-430C-9B6A-B3E4AE2190B6}" type="slidenum">
              <a:rPr lang="en-US" smtClean="0"/>
              <a:pPr eaLnBrk="1" hangingPunct="1"/>
              <a:t>37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Here is the  balance sheet for Cato Consultants. It discloses the entity’s assets, liabilities, and stockholders’ equity at a particular point in time.  At this particular point in time, Cato has one hundred forty three thousand fifty dollars in assets.  Assets are listed on the balance sheet in order of liquidity; that is, how rapidly they are expected to turn into cash.  The lower half of the balance sheet describes the parties who have a claim or ownership interest in the company’s assets.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549533-B33C-4078-BA48-28E9EC1265BC}" type="slidenum">
              <a:rPr lang="en-US" smtClean="0"/>
              <a:pPr eaLnBrk="1" hangingPunct="1"/>
              <a:t>38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dirty="0" smtClean="0"/>
              <a:t>Here is Cato Consultants’ statement of cash flows.  It explains the change in cash from the beginning of the accounting period to the end of the accounting period. It can be prepared by analyzing the increases and decreases in the cash account. </a:t>
            </a:r>
          </a:p>
          <a:p>
            <a:pPr eaLnBrk="1" hangingPunct="1"/>
            <a:endParaRPr lang="en-US" dirty="0" smtClean="0"/>
          </a:p>
          <a:p>
            <a:pPr eaLnBrk="1" hangingPunct="1"/>
            <a:r>
              <a:rPr lang="en-US" dirty="0" smtClean="0"/>
              <a:t>Notice that the amount of cash flows from operations of forty six thousand dollars is different from the twenty thousand five hundred fifty dollars in net income reported on the income statement we saw earlier. The difference results from the fact that the cash consequences associated with revenues and expenses recognized in 2013 will not be fully realized until 2014 .  Avoid the misconception of many students in their first accounting class who confuse revenue and expenses as equivalent with cash.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8511E6-B135-4983-899C-3ACEDB371ADF}"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F6CC4C-4868-4347-A56E-52E336E44850}" type="slidenum">
              <a:rPr lang="en-US" smtClean="0"/>
              <a:pPr eaLnBrk="1" hangingPunct="1"/>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r>
              <a:rPr lang="en-US" dirty="0" smtClean="0">
                <a:solidFill>
                  <a:srgbClr val="0033CC"/>
                </a:solidFill>
              </a:rPr>
              <a:t>Part I</a:t>
            </a:r>
          </a:p>
          <a:p>
            <a:pPr eaLnBrk="1" hangingPunct="1">
              <a:spcBef>
                <a:spcPct val="50000"/>
              </a:spcBef>
            </a:pPr>
            <a:r>
              <a:rPr lang="en-US" dirty="0" smtClean="0">
                <a:solidFill>
                  <a:srgbClr val="0033CC"/>
                </a:solidFill>
              </a:rPr>
              <a:t>Accounting systems are designed to record most recurring daily transactions, particularly any involving cash.</a:t>
            </a:r>
          </a:p>
          <a:p>
            <a:pPr eaLnBrk="1" hangingPunct="1">
              <a:spcBef>
                <a:spcPct val="50000"/>
              </a:spcBef>
            </a:pPr>
            <a:r>
              <a:rPr lang="en-US" dirty="0" smtClean="0">
                <a:solidFill>
                  <a:srgbClr val="339933"/>
                </a:solidFill>
              </a:rPr>
              <a:t>The problem is that cash is not always received or paid in the period when the revenue is earned or when the expense is incurred. </a:t>
            </a:r>
            <a:r>
              <a:rPr lang="en-US" dirty="0" smtClean="0"/>
              <a:t>Cash basis accounting can distort reported net income because it sometimes fails to match expenses with the revenues they produce.</a:t>
            </a:r>
          </a:p>
          <a:p>
            <a:pPr eaLnBrk="1" hangingPunct="1">
              <a:spcBef>
                <a:spcPct val="50000"/>
              </a:spcBef>
            </a:pPr>
            <a:endParaRPr lang="en-US" dirty="0" smtClean="0">
              <a:solidFill>
                <a:srgbClr val="339933"/>
              </a:solidFill>
            </a:endParaRPr>
          </a:p>
          <a:p>
            <a:pPr eaLnBrk="1" hangingPunct="1">
              <a:spcBef>
                <a:spcPct val="50000"/>
              </a:spcBef>
            </a:pPr>
            <a:r>
              <a:rPr lang="en-US" dirty="0" smtClean="0">
                <a:solidFill>
                  <a:srgbClr val="0033CC"/>
                </a:solidFill>
              </a:rPr>
              <a:t>Part II</a:t>
            </a:r>
          </a:p>
          <a:p>
            <a:pPr marL="0" marR="0" indent="0" algn="l" defTabSz="914400" rtl="0" eaLnBrk="1" fontAlgn="base" latinLnBrk="0" hangingPunct="1">
              <a:lnSpc>
                <a:spcPct val="100000"/>
              </a:lnSpc>
              <a:spcBef>
                <a:spcPct val="50000"/>
              </a:spcBef>
              <a:spcAft>
                <a:spcPct val="0"/>
              </a:spcAft>
              <a:buClrTx/>
              <a:buSzTx/>
              <a:buFontTx/>
              <a:buNone/>
              <a:tabLst/>
              <a:defRPr/>
            </a:pPr>
            <a:r>
              <a:rPr lang="en-US" dirty="0" smtClean="0">
                <a:solidFill>
                  <a:srgbClr val="0033CC"/>
                </a:solidFill>
              </a:rPr>
              <a:t>The solution for this timing difference is to record </a:t>
            </a:r>
            <a:r>
              <a:rPr lang="en-US" dirty="0" smtClean="0">
                <a:solidFill>
                  <a:srgbClr val="FF3300"/>
                </a:solidFill>
              </a:rPr>
              <a:t>adjusting entries</a:t>
            </a:r>
            <a:r>
              <a:rPr lang="en-US" dirty="0" smtClean="0">
                <a:solidFill>
                  <a:srgbClr val="0033CC"/>
                </a:solidFill>
              </a:rPr>
              <a:t> at the end of the period to get the amounts reported as revenues and expenses up to date. </a:t>
            </a:r>
            <a:r>
              <a:rPr lang="en-US" dirty="0" smtClean="0"/>
              <a:t>Expenses that are matched with the period in which they are incurred are frequently called period costs.</a:t>
            </a:r>
          </a:p>
          <a:p>
            <a:pPr eaLnBrk="1" hangingPunct="1">
              <a:spcBef>
                <a:spcPct val="50000"/>
              </a:spcBef>
            </a:pPr>
            <a:endParaRPr lang="en-US" dirty="0" smtClean="0">
              <a:solidFill>
                <a:srgbClr val="0033CC"/>
              </a:solidFill>
            </a:endParaRPr>
          </a:p>
          <a:p>
            <a:pPr eaLnBrk="1" hangingPunct="1">
              <a:spcBef>
                <a:spcPct val="50000"/>
              </a:spcBef>
            </a:pPr>
            <a:endParaRPr lang="en-US" dirty="0" smtClean="0">
              <a:solidFill>
                <a:srgbClr val="0033CC"/>
              </a:solidFill>
            </a:endParaRPr>
          </a:p>
          <a:p>
            <a:pPr eaLnBrk="1" hangingPunct="1">
              <a:spcBef>
                <a:spcPct val="50000"/>
              </a:spcBef>
            </a:pPr>
            <a:r>
              <a:rPr lang="en-US" dirty="0" smtClean="0">
                <a:solidFill>
                  <a:srgbClr val="0033CC"/>
                </a:solidFill>
              </a:rPr>
              <a:t>Let’s look at an example using the second year transactions for Conner Consultants.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4A68C7-1C97-46F4-96F6-B474CA5E3034}" type="slidenum">
              <a:rPr lang="en-US" smtClean="0"/>
              <a:pPr eaLnBrk="1" hangingPunct="1"/>
              <a:t>40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r>
              <a:rPr lang="en-US" smtClean="0"/>
              <a:t>At the end of the year, closing journal entries are prepared.  Closing entries serve two purposes.  First, they transfer net income (or loss) and dividends to Retained Earnings.  This process gets the Retained Earnings account balance up to date.  Second, they establish zero balances in all income statement and dividend accounts so they are ready to start collecting amounts for the next accounting period.</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DF375E-6298-4C72-90A9-D9B4273849B5}" type="slidenum">
              <a:rPr lang="en-US" smtClean="0"/>
              <a:pPr eaLnBrk="1" hangingPunct="1"/>
              <a:t>41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a:spcBef>
                <a:spcPct val="50000"/>
              </a:spcBef>
            </a:pPr>
            <a:r>
              <a:rPr lang="en-US" smtClean="0">
                <a:solidFill>
                  <a:srgbClr val="E3F4FF"/>
                </a:solidFill>
              </a:rPr>
              <a:t>Part I</a:t>
            </a:r>
          </a:p>
          <a:p>
            <a:pPr>
              <a:spcBef>
                <a:spcPct val="50000"/>
              </a:spcBef>
            </a:pPr>
            <a:r>
              <a:rPr lang="en-US" smtClean="0">
                <a:solidFill>
                  <a:srgbClr val="E3F4FF"/>
                </a:solidFill>
              </a:rPr>
              <a:t>Accounts that are closed (revenues, expenses, and dividends) are referred to as temporary accounts.  Temporary accounts track financial results for a limited period of time.</a:t>
            </a:r>
          </a:p>
          <a:p>
            <a:pPr>
              <a:spcBef>
                <a:spcPct val="50000"/>
              </a:spcBef>
            </a:pPr>
            <a:endParaRPr lang="en-US" smtClean="0">
              <a:solidFill>
                <a:srgbClr val="E3F4FF"/>
              </a:solidFill>
            </a:endParaRPr>
          </a:p>
          <a:p>
            <a:pPr>
              <a:spcBef>
                <a:spcPct val="50000"/>
              </a:spcBef>
            </a:pPr>
            <a:r>
              <a:rPr lang="en-US" smtClean="0">
                <a:solidFill>
                  <a:srgbClr val="FFFFCC"/>
                </a:solidFill>
              </a:rPr>
              <a:t>Part II</a:t>
            </a:r>
          </a:p>
          <a:p>
            <a:pPr>
              <a:spcBef>
                <a:spcPct val="50000"/>
              </a:spcBef>
            </a:pPr>
            <a:r>
              <a:rPr lang="en-US" smtClean="0">
                <a:solidFill>
                  <a:srgbClr val="FFFFCC"/>
                </a:solidFill>
              </a:rPr>
              <a:t>Balance sheet accounts (assets, liabilities, and equity) are referred to a permanent accounts, and they are not closed. The amounts in these accounts will carry forward into the next accounting period.</a:t>
            </a:r>
          </a:p>
          <a:p>
            <a:pPr>
              <a:spcBef>
                <a:spcPct val="50000"/>
              </a:spcBef>
            </a:pPr>
            <a:endParaRPr lang="en-US" smtClean="0">
              <a:solidFill>
                <a:srgbClr val="FFFFCC"/>
              </a:solidFill>
            </a:endParaRPr>
          </a:p>
          <a:p>
            <a:pPr algn="ctr">
              <a:spcBef>
                <a:spcPct val="50000"/>
              </a:spcBef>
            </a:pPr>
            <a:endParaRPr lang="en-US" smtClean="0">
              <a:solidFill>
                <a:srgbClr val="E3F4FF"/>
              </a:solidFill>
            </a:endParaRP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FE66C2-32CC-44FD-9666-8B745A0567EA}" type="slidenum">
              <a:rPr lang="en-US" smtClean="0"/>
              <a:pPr eaLnBrk="1" hangingPunct="1"/>
              <a:t>42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57" tIns="46829" rIns="93657" bIns="46829"/>
          <a:lstStyle/>
          <a:p>
            <a:pPr eaLnBrk="1" hangingPunct="1">
              <a:spcBef>
                <a:spcPct val="50000"/>
              </a:spcBef>
            </a:pPr>
            <a:r>
              <a:rPr lang="en-US" smtClean="0">
                <a:solidFill>
                  <a:srgbClr val="0033CC"/>
                </a:solidFill>
              </a:rPr>
              <a:t>Part I</a:t>
            </a:r>
          </a:p>
          <a:p>
            <a:pPr eaLnBrk="1" hangingPunct="1">
              <a:spcBef>
                <a:spcPct val="50000"/>
              </a:spcBef>
            </a:pPr>
            <a:r>
              <a:rPr lang="en-US" smtClean="0">
                <a:solidFill>
                  <a:srgbClr val="0033CC"/>
                </a:solidFill>
              </a:rPr>
              <a:t>Accounting systems are designed to record most recurring daily transactions, particularly any involving cash.</a:t>
            </a:r>
          </a:p>
          <a:p>
            <a:pPr eaLnBrk="1" hangingPunct="1">
              <a:spcBef>
                <a:spcPct val="50000"/>
              </a:spcBef>
            </a:pPr>
            <a:r>
              <a:rPr lang="en-US" smtClean="0">
                <a:solidFill>
                  <a:srgbClr val="339933"/>
                </a:solidFill>
              </a:rPr>
              <a:t>The problem is that cash is not always received or paid in the period when the revenue is earned or when the expense is incurred.  Cash basis accounting can distort reported net income because it sometimes fails to match expenses with the revenues they produce.</a:t>
            </a:r>
          </a:p>
          <a:p>
            <a:pPr eaLnBrk="1" hangingPunct="1">
              <a:spcBef>
                <a:spcPct val="50000"/>
              </a:spcBef>
            </a:pPr>
            <a:endParaRPr lang="en-US" smtClean="0">
              <a:solidFill>
                <a:srgbClr val="339933"/>
              </a:solidFill>
            </a:endParaRPr>
          </a:p>
          <a:p>
            <a:pPr eaLnBrk="1" hangingPunct="1">
              <a:spcBef>
                <a:spcPct val="50000"/>
              </a:spcBef>
            </a:pPr>
            <a:r>
              <a:rPr lang="en-US" smtClean="0">
                <a:solidFill>
                  <a:srgbClr val="0033CC"/>
                </a:solidFill>
              </a:rPr>
              <a:t>Part II</a:t>
            </a:r>
          </a:p>
          <a:p>
            <a:pPr eaLnBrk="1" hangingPunct="1">
              <a:spcBef>
                <a:spcPct val="50000"/>
              </a:spcBef>
            </a:pPr>
            <a:r>
              <a:rPr lang="en-US" smtClean="0">
                <a:solidFill>
                  <a:srgbClr val="0033CC"/>
                </a:solidFill>
              </a:rPr>
              <a:t>The solution for this timing difference is to record </a:t>
            </a:r>
            <a:r>
              <a:rPr lang="en-US" smtClean="0">
                <a:solidFill>
                  <a:srgbClr val="FF3300"/>
                </a:solidFill>
              </a:rPr>
              <a:t>adjusting entries</a:t>
            </a:r>
            <a:r>
              <a:rPr lang="en-US" smtClean="0">
                <a:solidFill>
                  <a:srgbClr val="0033CC"/>
                </a:solidFill>
              </a:rPr>
              <a:t> at the end of the period to get the amounts reported as revenues and expenses up to date. </a:t>
            </a:r>
          </a:p>
          <a:p>
            <a:pPr eaLnBrk="1" hangingPunct="1">
              <a:spcBef>
                <a:spcPct val="50000"/>
              </a:spcBef>
            </a:pPr>
            <a:endParaRPr lang="en-US" smtClean="0">
              <a:solidFill>
                <a:srgbClr val="0033CC"/>
              </a:solidFill>
            </a:endParaRPr>
          </a:p>
          <a:p>
            <a:pPr eaLnBrk="1" hangingPunct="1">
              <a:spcBef>
                <a:spcPct val="50000"/>
              </a:spcBef>
            </a:pPr>
            <a:r>
              <a:rPr lang="en-US" smtClean="0">
                <a:solidFill>
                  <a:srgbClr val="0033CC"/>
                </a:solidFill>
              </a:rPr>
              <a:t>Let’s look at an example using the second year transactions for Conner Consultants. </a:t>
            </a: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F95935-7281-44C4-8C9F-0DE6EB3F5AB4}" type="slidenum">
              <a:rPr lang="en-US" smtClean="0"/>
              <a:pPr eaLnBrk="1" hangingPunct="1"/>
              <a:t>43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Part I</a:t>
            </a:r>
          </a:p>
          <a:p>
            <a:pPr eaLnBrk="1" hangingPunct="1"/>
            <a:r>
              <a:rPr lang="en-US" smtClean="0"/>
              <a:t>Let’s review the steps in the accounting cycle.  First, we record transactions during the accounting period.</a:t>
            </a:r>
          </a:p>
          <a:p>
            <a:pPr eaLnBrk="1" hangingPunct="1"/>
            <a:endParaRPr lang="en-US" smtClean="0"/>
          </a:p>
          <a:p>
            <a:pPr eaLnBrk="1" hangingPunct="1"/>
            <a:r>
              <a:rPr lang="en-US" smtClean="0"/>
              <a:t>Part II</a:t>
            </a:r>
          </a:p>
          <a:p>
            <a:pPr eaLnBrk="1" hangingPunct="1"/>
            <a:r>
              <a:rPr lang="en-US" smtClean="0"/>
              <a:t>At the end of the accounting period, we make any necessary adjusting entries to get the account balances up to date.</a:t>
            </a:r>
          </a:p>
          <a:p>
            <a:pPr eaLnBrk="1" hangingPunct="1"/>
            <a:endParaRPr lang="en-US" smtClean="0"/>
          </a:p>
          <a:p>
            <a:pPr eaLnBrk="1" hangingPunct="1"/>
            <a:r>
              <a:rPr lang="en-US" smtClean="0"/>
              <a:t>Part III</a:t>
            </a:r>
          </a:p>
          <a:p>
            <a:pPr eaLnBrk="1" hangingPunct="1"/>
            <a:r>
              <a:rPr lang="en-US" smtClean="0"/>
              <a:t>Next, we prepare financial statements for the accounting period.</a:t>
            </a:r>
          </a:p>
          <a:p>
            <a:pPr eaLnBrk="1" hangingPunct="1"/>
            <a:endParaRPr lang="en-US" smtClean="0"/>
          </a:p>
          <a:p>
            <a:pPr eaLnBrk="1" hangingPunct="1"/>
            <a:r>
              <a:rPr lang="en-US" smtClean="0"/>
              <a:t>Part IV</a:t>
            </a:r>
          </a:p>
          <a:p>
            <a:pPr eaLnBrk="1" hangingPunct="1"/>
            <a:r>
              <a:rPr lang="en-US" smtClean="0"/>
              <a:t>Next, we close the nominal or temporary accounts.</a:t>
            </a:r>
          </a:p>
          <a:p>
            <a:pPr eaLnBrk="1" hangingPunct="1"/>
            <a:endParaRPr lang="en-US" smtClean="0"/>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When faced with a recognition dilemma, conservatism guides accountants to select the alternative that produces the lowest amount of net income.  The conservatism principle holds that it is better to understate earnings than to overstate them.</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B95007-CB47-4D26-83A7-565230AAC299}"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70F0B-F690-4452-8587-3DC237FCF58F}"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Although businesses engage in an infinite number of different transactions, all transactions fall into one of four types, which include:</a:t>
            </a:r>
          </a:p>
          <a:p>
            <a:pPr eaLnBrk="1" hangingPunct="1">
              <a:buFontTx/>
              <a:buChar char="•"/>
            </a:pPr>
            <a:r>
              <a:rPr lang="en-US" smtClean="0"/>
              <a:t>Asset source transactions.</a:t>
            </a:r>
          </a:p>
          <a:p>
            <a:pPr eaLnBrk="1" hangingPunct="1">
              <a:buFontTx/>
              <a:buChar char="•"/>
            </a:pPr>
            <a:r>
              <a:rPr lang="en-US" smtClean="0"/>
              <a:t>Asset use transactions.</a:t>
            </a:r>
          </a:p>
          <a:p>
            <a:pPr eaLnBrk="1" hangingPunct="1">
              <a:buFontTx/>
              <a:buChar char="•"/>
            </a:pPr>
            <a:r>
              <a:rPr lang="en-US" smtClean="0"/>
              <a:t>Asset exchange transactions.</a:t>
            </a:r>
          </a:p>
          <a:p>
            <a:pPr eaLnBrk="1" hangingPunct="1">
              <a:buFontTx/>
              <a:buChar char="•"/>
            </a:pPr>
            <a:r>
              <a:rPr lang="en-US" smtClean="0"/>
              <a:t>Claims exchange transactions.</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EF5864-4B8F-4656-AC50-FECBAB498B00}" type="slidenum">
              <a:rPr lang="en-US" smtClean="0"/>
              <a:pPr eaLnBrk="1" hangingPunct="1"/>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70F0B-F690-4452-8587-3DC237FCF58F}"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Corporate governance is the set of relationships between the board of directors, management, shareholders, auditors, and other stakeholders that determines how a company is operated.  Following are key components of corporate governance.</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A3EF57-02DF-4316-BF0E-5D201D5EF062}" type="slidenum">
              <a:rPr lang="en-US" smtClean="0"/>
              <a:pPr eaLnBrk="1" hangingPunct="1"/>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accountant’s role in society requires trust and credibility.  Accounting information is worthless if the accountant is not trustworthy.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2CB7D-1435-41DD-97B0-85F0023EDF84}" type="slidenum">
              <a:rPr lang="en-US" smtClean="0"/>
              <a:pPr eaLnBrk="1" hangingPunct="1"/>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8DD607-5122-4D96-9226-E1CBCC9E7D99}" type="slidenum">
              <a:rPr lang="en-US" smtClean="0"/>
              <a:pPr eaLnBrk="1" hangingPunct="1"/>
              <a:t>5</a:t>
            </a:fld>
            <a:endParaRPr lang="en-US" smtClean="0"/>
          </a:p>
        </p:txBody>
      </p:sp>
      <p:sp>
        <p:nvSpPr>
          <p:cNvPr id="83971" name="Rectangle 2"/>
          <p:cNvSpPr>
            <a:spLocks noChangeArrowheads="1"/>
          </p:cNvSpPr>
          <p:nvPr/>
        </p:nvSpPr>
        <p:spPr bwMode="auto">
          <a:xfrm>
            <a:off x="3992563" y="0"/>
            <a:ext cx="305276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3972" name="Rectangle 3"/>
          <p:cNvSpPr>
            <a:spLocks noChangeArrowheads="1"/>
          </p:cNvSpPr>
          <p:nvPr/>
        </p:nvSpPr>
        <p:spPr bwMode="auto">
          <a:xfrm>
            <a:off x="0" y="8877300"/>
            <a:ext cx="305276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3973" name="Rectangle 4"/>
          <p:cNvSpPr>
            <a:spLocks noChangeArrowheads="1"/>
          </p:cNvSpPr>
          <p:nvPr/>
        </p:nvSpPr>
        <p:spPr bwMode="auto">
          <a:xfrm>
            <a:off x="0" y="0"/>
            <a:ext cx="305276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3974" name="Rectangle 5"/>
          <p:cNvSpPr>
            <a:spLocks noGrp="1" noRot="1" noChangeAspect="1" noChangeArrowheads="1" noTextEdit="1"/>
          </p:cNvSpPr>
          <p:nvPr>
            <p:ph type="sldImg"/>
          </p:nvPr>
        </p:nvSpPr>
        <p:spPr>
          <a:xfrm>
            <a:off x="1195388" y="708025"/>
            <a:ext cx="4654550" cy="3490913"/>
          </a:xfrm>
          <a:ln w="12700" cap="flat">
            <a:solidFill>
              <a:schemeClr val="tx1"/>
            </a:solidFill>
          </a:ln>
        </p:spPr>
      </p:sp>
      <p:sp>
        <p:nvSpPr>
          <p:cNvPr id="83975" name="Rectangle 6"/>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Therefore, the American Institute of Certified Public Accountants requires its members to comply with the Code of Professional Conduct.  The importance of ethical behavior is recognized across a broad range of professional accounting organizations.</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0DF647-A49A-490F-A1CE-4CF07836D4D9}"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audit failures at Enron, WorldCom, and others prompted Congress to pass the Sarbanes-Oxley Act (SOX).</a:t>
            </a:r>
          </a:p>
          <a:p>
            <a:pPr eaLnBrk="1" hangingPunct="1"/>
            <a:endParaRPr lang="en-US" smtClean="0"/>
          </a:p>
          <a:p>
            <a:pPr eaLnBrk="1" hangingPunct="1"/>
            <a:r>
              <a:rPr lang="en-US" smtClean="0"/>
              <a:t>The key provisions of SOX include:</a:t>
            </a:r>
          </a:p>
          <a:p>
            <a:pPr eaLnBrk="1" hangingPunct="1">
              <a:buFontTx/>
              <a:buChar char="•"/>
            </a:pPr>
            <a:r>
              <a:rPr lang="en-US" smtClean="0"/>
              <a:t>The creation of the Public Company Accounting Oversight Board (PCAOB).  The Board regulates accounting professionals that audit the financial statements of public companies.</a:t>
            </a:r>
          </a:p>
          <a:p>
            <a:pPr eaLnBrk="1" hangingPunct="1">
              <a:buFontTx/>
              <a:buChar char="•"/>
            </a:pPr>
            <a:r>
              <a:rPr lang="en-US" smtClean="0"/>
              <a:t>Require a company’s chief executive officer (CEO) and chief financial officer (CFO) to certify in writing that they have reviewed the financial reports being issued and that the reports present fairly the company’s financial status.</a:t>
            </a:r>
          </a:p>
          <a:p>
            <a:pPr eaLnBrk="1" hangingPunct="1">
              <a:buFontTx/>
              <a:buChar char="•"/>
            </a:pPr>
            <a:r>
              <a:rPr lang="en-US" smtClean="0"/>
              <a:t>Impose fines of up to $5 million and imprisonment of up to 20 years for CEOs and CFOs who falsely certify a company’s financial reports.</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996948-96A3-40CA-AC13-01F35D167365}" type="slidenum">
              <a:rPr lang="en-US" smtClean="0"/>
              <a:pPr eaLnBrk="1" hangingPunct="1"/>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05C16F-2C75-4D49-95DF-D0781C0D3FE3}" type="slidenum">
              <a:rPr lang="en-US" smtClean="0"/>
              <a:pPr eaLnBrk="1" hangingPunct="1"/>
              <a:t>52</a:t>
            </a:fld>
            <a:endParaRPr lang="en-US" smtClean="0"/>
          </a:p>
        </p:txBody>
      </p:sp>
      <p:sp>
        <p:nvSpPr>
          <p:cNvPr id="130051"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xfrm>
            <a:off x="939800" y="4438650"/>
            <a:ext cx="5165725" cy="4205288"/>
          </a:xfrm>
        </p:spPr>
        <p:txBody>
          <a:bodyPr/>
          <a:lstStyle/>
          <a:p>
            <a:pPr eaLnBrk="1" hangingPunct="1">
              <a:defRPr/>
            </a:pPr>
            <a:r>
              <a:rPr lang="en-US" sz="1000" dirty="0" smtClean="0"/>
              <a:t>Unfortunately, it takes more than a code of conduct to stop fraud.  People frequently engage in activities that they know are unethical or even criminal.  The auditing profession has identified three elements that are typically present when fraud occurs, including:</a:t>
            </a:r>
          </a:p>
          <a:p>
            <a:pPr marL="234155" indent="-234155" eaLnBrk="1" hangingPunct="1">
              <a:buFont typeface="+mj-lt"/>
              <a:buAutoNum type="arabicPeriod"/>
              <a:defRPr/>
            </a:pPr>
            <a:r>
              <a:rPr lang="en-US" sz="1000" dirty="0" smtClean="0"/>
              <a:t>The availability of an opportunity.</a:t>
            </a:r>
          </a:p>
          <a:p>
            <a:pPr marL="234155" indent="-234155" eaLnBrk="1" hangingPunct="1">
              <a:buFont typeface="+mj-lt"/>
              <a:buAutoNum type="arabicPeriod"/>
              <a:defRPr/>
            </a:pPr>
            <a:r>
              <a:rPr lang="en-US" sz="1000" dirty="0" smtClean="0"/>
              <a:t>The existence of some form of pressure leading to an incentive.</a:t>
            </a:r>
          </a:p>
          <a:p>
            <a:pPr marL="234155" indent="-234155" eaLnBrk="1" hangingPunct="1">
              <a:buFont typeface="+mj-lt"/>
              <a:buAutoNum type="arabicPeriod"/>
              <a:defRPr/>
            </a:pPr>
            <a:r>
              <a:rPr lang="en-US" sz="1000" dirty="0" smtClean="0"/>
              <a:t>The capacity to rationalize.</a:t>
            </a:r>
          </a:p>
          <a:p>
            <a:pPr marL="234155" indent="-234155" eaLnBrk="1" hangingPunct="1">
              <a:buFont typeface="+mj-lt"/>
              <a:buAutoNum type="arabicPeriod"/>
              <a:defRPr/>
            </a:pPr>
            <a:endParaRPr lang="en-US" sz="1000" dirty="0" smtClean="0"/>
          </a:p>
          <a:p>
            <a:pPr marL="234155" indent="-234155" eaLnBrk="1" hangingPunct="1">
              <a:defRPr/>
            </a:pPr>
            <a:r>
              <a:rPr lang="en-US" sz="1000" dirty="0" smtClean="0"/>
              <a:t>These three interrelated  elements are frequently called the fraud triangle.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A3BD2E-055C-413E-9ED4-587DF602E3DE}" type="slidenum">
              <a:rPr lang="en-US" smtClean="0"/>
              <a:pPr eaLnBrk="1" hangingPunct="1"/>
              <a:t>53</a:t>
            </a:fld>
            <a:endParaRPr lang="en-US" smtClean="0"/>
          </a:p>
        </p:txBody>
      </p:sp>
      <p:sp>
        <p:nvSpPr>
          <p:cNvPr id="131075" name="Rectangle 2"/>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p>
        </p:txBody>
      </p:sp>
      <p:sp>
        <p:nvSpPr>
          <p:cNvPr id="131076" name="Rectangle 3"/>
          <p:cNvSpPr>
            <a:spLocks noGrp="1" noRot="1" noChangeAspect="1" noChangeArrowheads="1" noTextEdit="1"/>
          </p:cNvSpPr>
          <p:nvPr>
            <p:ph type="sldImg"/>
          </p:nvPr>
        </p:nvSpPr>
        <p:spPr>
          <a:xfrm>
            <a:off x="1193800" y="706438"/>
            <a:ext cx="4657725" cy="3494087"/>
          </a:xfrm>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6A3E5A-9E0D-495F-B359-63D6756D3F44}" type="slidenum">
              <a:rPr lang="en-US" smtClean="0"/>
              <a:pPr eaLnBrk="1" hangingPunct="1"/>
              <a:t>54</a:t>
            </a:fld>
            <a:endParaRPr lang="en-US" smtClean="0"/>
          </a:p>
        </p:txBody>
      </p:sp>
      <p:sp>
        <p:nvSpPr>
          <p:cNvPr id="132099" name="Rectangle 2"/>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p>
        </p:txBody>
      </p:sp>
      <p:sp>
        <p:nvSpPr>
          <p:cNvPr id="132100" name="Rectangle 3"/>
          <p:cNvSpPr>
            <a:spLocks noGrp="1" noRot="1" noChangeAspect="1" noChangeArrowheads="1" noTextEdit="1"/>
          </p:cNvSpPr>
          <p:nvPr>
            <p:ph type="sldImg"/>
          </p:nvPr>
        </p:nvSpPr>
        <p:spPr>
          <a:xfrm>
            <a:off x="1193800" y="706438"/>
            <a:ext cx="4657725" cy="3494087"/>
          </a:xfrm>
          <a:ln w="12700" cap="flat">
            <a:solidFill>
              <a:schemeClr val="tx1"/>
            </a:solid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34A351-3EA0-4D20-A6C4-FD00123B5D49}" type="slidenum">
              <a:rPr lang="en-US" smtClean="0"/>
              <a:pPr eaLnBrk="1" hangingPunct="1"/>
              <a:t>55</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Evaluating </a:t>
            </a:r>
            <a:r>
              <a:rPr lang="en-US" smtClean="0">
                <a:solidFill>
                  <a:schemeClr val="tx2"/>
                </a:solidFill>
                <a:latin typeface="Tahoma" pitchFamily="34" charset="0"/>
              </a:rPr>
              <a:t>performance requires considering the size of the investment base used to produce the income.</a:t>
            </a:r>
          </a:p>
          <a:p>
            <a:pPr eaLnBrk="1" hangingPunct="1"/>
            <a:endParaRPr lang="en-US" smtClean="0">
              <a:solidFill>
                <a:schemeClr val="tx2"/>
              </a:solidFill>
              <a:latin typeface="Tahoma" pitchFamily="34" charset="0"/>
            </a:endParaRPr>
          </a:p>
          <a:p>
            <a:pPr eaLnBrk="1" hangingPunct="1"/>
            <a:r>
              <a:rPr lang="en-US" smtClean="0">
                <a:solidFill>
                  <a:schemeClr val="tx2"/>
                </a:solidFill>
                <a:latin typeface="Tahoma" pitchFamily="34" charset="0"/>
              </a:rPr>
              <a:t>The return on assets ratio is calculated as net income divided by total assets. </a:t>
            </a:r>
            <a:r>
              <a:rPr lang="en-US" smtClean="0">
                <a:solidFill>
                  <a:srgbClr val="00279F"/>
                </a:solidFill>
              </a:rPr>
              <a:t>This ratio measures the relationship between the level of income and the size of the investment.  A larger ratio means the company did a better job of managing its assets. </a:t>
            </a:r>
          </a:p>
          <a:p>
            <a:pPr eaLnBrk="1" hangingPunct="1"/>
            <a:endParaRPr lang="en-US" smtClean="0">
              <a:solidFill>
                <a:schemeClr val="tx2"/>
              </a:solidFill>
              <a:latin typeface="Tahoma" pitchFamily="34" charset="0"/>
            </a:endParaRPr>
          </a:p>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ECB5D8-CA01-4F7B-9309-5E07B0B2EC4A}" type="slidenum">
              <a:rPr lang="en-US" smtClean="0"/>
              <a:pPr eaLnBrk="1" hangingPunct="1"/>
              <a:t>56</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r>
              <a:rPr lang="en-US" smtClean="0">
                <a:solidFill>
                  <a:schemeClr val="tx2"/>
                </a:solidFill>
                <a:latin typeface="Tahoma" pitchFamily="34" charset="0"/>
              </a:rPr>
              <a:t>Borrowing money is risky business.  The debt to assets ratio helps evaluate the level of debt risk.</a:t>
            </a:r>
          </a:p>
          <a:p>
            <a:pPr eaLnBrk="1" hangingPunct="1">
              <a:spcBef>
                <a:spcPct val="50000"/>
              </a:spcBef>
            </a:pPr>
            <a:endParaRPr lang="en-US" smtClean="0">
              <a:solidFill>
                <a:schemeClr val="tx2"/>
              </a:solidFill>
              <a:latin typeface="Tahoma" pitchFamily="34" charset="0"/>
            </a:endParaRPr>
          </a:p>
          <a:p>
            <a:pPr eaLnBrk="1" hangingPunct="1">
              <a:spcBef>
                <a:spcPct val="50000"/>
              </a:spcBef>
            </a:pPr>
            <a:r>
              <a:rPr lang="en-US" smtClean="0">
                <a:solidFill>
                  <a:schemeClr val="tx2"/>
                </a:solidFill>
                <a:latin typeface="Tahoma" pitchFamily="34" charset="0"/>
              </a:rPr>
              <a:t>It is calculated as total debt divided by total assets.</a:t>
            </a:r>
          </a:p>
          <a:p>
            <a:pPr eaLnBrk="1" hangingPunct="1">
              <a:spcBef>
                <a:spcPct val="50000"/>
              </a:spcBef>
            </a:pPr>
            <a:endParaRPr lang="en-US" smtClean="0">
              <a:solidFill>
                <a:schemeClr val="tx2"/>
              </a:solidFill>
              <a:latin typeface="Tahoma" pitchFamily="34" charset="0"/>
            </a:endParaRPr>
          </a:p>
          <a:p>
            <a:pPr>
              <a:spcBef>
                <a:spcPct val="0"/>
              </a:spcBef>
            </a:pPr>
            <a:r>
              <a:rPr lang="en-US" smtClean="0">
                <a:solidFill>
                  <a:srgbClr val="00279F"/>
                </a:solidFill>
              </a:rPr>
              <a:t>A smaller ratio indicates that there is less debt risk for the company.</a:t>
            </a:r>
          </a:p>
          <a:p>
            <a:pPr eaLnBrk="1" hangingPunct="1">
              <a:spcBef>
                <a:spcPct val="50000"/>
              </a:spcBef>
            </a:pPr>
            <a:endParaRPr lang="en-US" smtClean="0">
              <a:solidFill>
                <a:schemeClr val="tx2"/>
              </a:solidFill>
              <a:latin typeface="Tahoma" pitchFamily="34" charset="0"/>
            </a:endParaRPr>
          </a:p>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84AB2D-A8B2-4BC0-AFBE-8CE9965891F3}" type="slidenum">
              <a:rPr lang="en-US" smtClean="0"/>
              <a:pPr eaLnBrk="1" hangingPunct="1"/>
              <a:t>57</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r>
              <a:rPr lang="en-US" smtClean="0">
                <a:solidFill>
                  <a:schemeClr val="tx2"/>
                </a:solidFill>
                <a:latin typeface="Tahoma" pitchFamily="34" charset="0"/>
              </a:rPr>
              <a:t>Owners are interested in this ratio to determine their return on their investment in the company.</a:t>
            </a:r>
          </a:p>
          <a:p>
            <a:pPr eaLnBrk="1" hangingPunct="1">
              <a:spcBef>
                <a:spcPct val="50000"/>
              </a:spcBef>
            </a:pPr>
            <a:endParaRPr lang="en-US" smtClean="0">
              <a:solidFill>
                <a:schemeClr val="tx2"/>
              </a:solidFill>
              <a:latin typeface="Tahoma" pitchFamily="34" charset="0"/>
            </a:endParaRPr>
          </a:p>
          <a:p>
            <a:pPr eaLnBrk="1" hangingPunct="1">
              <a:spcBef>
                <a:spcPct val="50000"/>
              </a:spcBef>
            </a:pPr>
            <a:r>
              <a:rPr lang="en-US" smtClean="0">
                <a:solidFill>
                  <a:schemeClr val="tx2"/>
                </a:solidFill>
                <a:latin typeface="Tahoma" pitchFamily="34" charset="0"/>
              </a:rPr>
              <a:t>Return on equity is calculated as net income divided by stockholders’ equity.</a:t>
            </a:r>
          </a:p>
          <a:p>
            <a:pPr eaLnBrk="1" hangingPunct="1">
              <a:spcBef>
                <a:spcPct val="50000"/>
              </a:spcBef>
            </a:pPr>
            <a:endParaRPr lang="en-US" smtClean="0">
              <a:solidFill>
                <a:schemeClr val="tx2"/>
              </a:solidFill>
              <a:latin typeface="Tahoma" pitchFamily="34" charset="0"/>
            </a:endParaRPr>
          </a:p>
          <a:p>
            <a:pPr>
              <a:spcBef>
                <a:spcPct val="0"/>
              </a:spcBef>
            </a:pPr>
            <a:r>
              <a:rPr lang="en-US" smtClean="0">
                <a:solidFill>
                  <a:srgbClr val="00279F"/>
                </a:solidFill>
              </a:rPr>
              <a:t>A larger ratio indicates that the owners have a higher return on their investment. </a:t>
            </a:r>
          </a:p>
          <a:p>
            <a:pPr algn="ctr" eaLnBrk="1" hangingPunct="1">
              <a:spcBef>
                <a:spcPct val="50000"/>
              </a:spcBef>
            </a:pPr>
            <a:endParaRPr lang="en-US" smtClean="0">
              <a:solidFill>
                <a:schemeClr val="tx2"/>
              </a:solidFill>
              <a:latin typeface="Tahoma" pitchFamily="34" charset="0"/>
            </a:endParaRPr>
          </a:p>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837C31-C85B-4E15-9C41-25CD3F138AF6}" type="slidenum">
              <a:rPr lang="en-US" smtClean="0"/>
              <a:pPr eaLnBrk="1" hangingPunct="1"/>
              <a:t>58</a:t>
            </a:fld>
            <a:endParaRPr lang="en-US" smtClean="0"/>
          </a:p>
        </p:txBody>
      </p:sp>
      <p:sp>
        <p:nvSpPr>
          <p:cNvPr id="136195" name="Rectangle 2"/>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4" tIns="44679" rIns="90954" bIns="44679"/>
          <a:lstStyle/>
          <a:p>
            <a:pPr eaLnBrk="1" hangingPunct="1"/>
            <a:endParaRPr lang="en-US" smtClean="0"/>
          </a:p>
        </p:txBody>
      </p:sp>
      <p:sp>
        <p:nvSpPr>
          <p:cNvPr id="136196" name="Rectangle 3"/>
          <p:cNvSpPr>
            <a:spLocks noGrp="1" noRot="1" noChangeAspect="1" noChangeArrowheads="1" noTextEdit="1"/>
          </p:cNvSpPr>
          <p:nvPr>
            <p:ph type="sldImg"/>
          </p:nvPr>
        </p:nvSpPr>
        <p:spPr>
          <a:xfrm>
            <a:off x="1195388" y="708025"/>
            <a:ext cx="4656137" cy="3492500"/>
          </a:xfrm>
          <a:ln w="12700" cap="flat">
            <a:solidFill>
              <a:schemeClr val="tx1"/>
            </a:solid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5DBF60-AF40-4138-8157-5C53909749C7}" type="slidenum">
              <a:rPr lang="en-US" smtClean="0"/>
              <a:pPr eaLnBrk="1" hangingPunct="1"/>
              <a:t>59</a:t>
            </a:fld>
            <a:endParaRPr lang="en-US" smtClean="0"/>
          </a:p>
        </p:txBody>
      </p:sp>
      <p:sp>
        <p:nvSpPr>
          <p:cNvPr id="137219" name="Rectangle 2"/>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54" tIns="44679" rIns="90954" bIns="44679"/>
          <a:lstStyle/>
          <a:p>
            <a:pPr eaLnBrk="1" hangingPunct="1"/>
            <a:endParaRPr lang="en-US" smtClean="0"/>
          </a:p>
        </p:txBody>
      </p:sp>
      <p:sp>
        <p:nvSpPr>
          <p:cNvPr id="137220" name="Rectangle 3"/>
          <p:cNvSpPr>
            <a:spLocks noGrp="1" noRot="1" noChangeAspect="1" noChangeArrowheads="1" noTextEdit="1"/>
          </p:cNvSpPr>
          <p:nvPr>
            <p:ph type="sldImg"/>
          </p:nvPr>
        </p:nvSpPr>
        <p:spPr>
          <a:xfrm>
            <a:off x="1195388" y="708025"/>
            <a:ext cx="4656137" cy="34925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DFE616-8A40-499F-87F0-A8B60ADA7467}" type="slidenum">
              <a:rPr lang="en-US" smtClean="0"/>
              <a:pPr eaLnBrk="1" hangingPunct="1"/>
              <a:t>6</a:t>
            </a:fld>
            <a:endParaRPr lang="en-US" smtClean="0"/>
          </a:p>
        </p:txBody>
      </p:sp>
      <p:sp>
        <p:nvSpPr>
          <p:cNvPr id="84995" name="Rectangle 2"/>
          <p:cNvSpPr>
            <a:spLocks noChangeArrowheads="1"/>
          </p:cNvSpPr>
          <p:nvPr/>
        </p:nvSpPr>
        <p:spPr bwMode="auto">
          <a:xfrm>
            <a:off x="3992563" y="0"/>
            <a:ext cx="305276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4996" name="Rectangle 3"/>
          <p:cNvSpPr>
            <a:spLocks noChangeArrowheads="1"/>
          </p:cNvSpPr>
          <p:nvPr/>
        </p:nvSpPr>
        <p:spPr bwMode="auto">
          <a:xfrm>
            <a:off x="0" y="8877300"/>
            <a:ext cx="305276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4997" name="Rectangle 4"/>
          <p:cNvSpPr>
            <a:spLocks noChangeArrowheads="1"/>
          </p:cNvSpPr>
          <p:nvPr/>
        </p:nvSpPr>
        <p:spPr bwMode="auto">
          <a:xfrm>
            <a:off x="0" y="0"/>
            <a:ext cx="305276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4998" name="Rectangle 5"/>
          <p:cNvSpPr>
            <a:spLocks noGrp="1" noRot="1" noChangeAspect="1" noChangeArrowheads="1" noTextEdit="1"/>
          </p:cNvSpPr>
          <p:nvPr>
            <p:ph type="sldImg"/>
          </p:nvPr>
        </p:nvSpPr>
        <p:spPr>
          <a:xfrm>
            <a:off x="1195388" y="708025"/>
            <a:ext cx="4654550" cy="3490913"/>
          </a:xfrm>
          <a:ln w="12700" cap="flat">
            <a:solidFill>
              <a:schemeClr val="tx1"/>
            </a:solidFill>
          </a:ln>
        </p:spPr>
      </p:sp>
      <p:sp>
        <p:nvSpPr>
          <p:cNvPr id="84999" name="Rectangle 6"/>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66C88-05CA-495C-BA34-426DD406517F}" type="slidenum">
              <a:rPr lang="en-US" smtClean="0"/>
              <a:pPr eaLnBrk="1" hangingPunct="1"/>
              <a:t>60</a:t>
            </a:fld>
            <a:endParaRPr lang="en-US" smtClean="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Part I</a:t>
            </a:r>
          </a:p>
          <a:p>
            <a:pPr>
              <a:spcBef>
                <a:spcPct val="0"/>
              </a:spcBef>
            </a:pPr>
            <a:r>
              <a:rPr lang="en-US" smtClean="0">
                <a:solidFill>
                  <a:schemeClr val="tx2"/>
                </a:solidFill>
              </a:rPr>
              <a:t>Stockholders like a lot of debt if the company can take advantage of positive </a:t>
            </a:r>
            <a:r>
              <a:rPr lang="en-US" smtClean="0">
                <a:solidFill>
                  <a:srgbClr val="6600FF"/>
                </a:solidFill>
              </a:rPr>
              <a:t>financial leverage</a:t>
            </a:r>
            <a:r>
              <a:rPr lang="en-US" smtClean="0">
                <a:solidFill>
                  <a:schemeClr val="tx2"/>
                </a:solidFill>
              </a:rPr>
              <a:t>.</a:t>
            </a:r>
          </a:p>
          <a:p>
            <a:pPr eaLnBrk="1" hangingPunct="1"/>
            <a:endParaRPr lang="en-US" smtClean="0"/>
          </a:p>
          <a:p>
            <a:pPr eaLnBrk="1" hangingPunct="1"/>
            <a:r>
              <a:rPr lang="en-US" smtClean="0"/>
              <a:t>Part II</a:t>
            </a:r>
          </a:p>
          <a:p>
            <a:pPr>
              <a:spcBef>
                <a:spcPct val="0"/>
              </a:spcBef>
            </a:pPr>
            <a:r>
              <a:rPr lang="en-US" smtClean="0">
                <a:solidFill>
                  <a:schemeClr val="tx2"/>
                </a:solidFill>
              </a:rPr>
              <a:t>Creditors prefer less debt and more equity because equity represents a buffer of protection.</a:t>
            </a:r>
          </a:p>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83FEFE-1D13-470C-9871-F26243B005EF}" type="slidenum">
              <a:rPr lang="en-US" smtClean="0"/>
              <a:pPr eaLnBrk="1" hangingPunct="1"/>
              <a:t>61</a:t>
            </a:fld>
            <a:endParaRPr lang="en-US" smtClean="0"/>
          </a:p>
        </p:txBody>
      </p:sp>
      <p:sp>
        <p:nvSpPr>
          <p:cNvPr id="139267" name="Rectangle 2"/>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p>
        </p:txBody>
      </p:sp>
      <p:sp>
        <p:nvSpPr>
          <p:cNvPr id="139268" name="Rectangle 3"/>
          <p:cNvSpPr>
            <a:spLocks noGrp="1" noRot="1" noChangeAspect="1" noChangeArrowheads="1" noTextEdit="1"/>
          </p:cNvSpPr>
          <p:nvPr>
            <p:ph type="sldImg"/>
          </p:nvPr>
        </p:nvSpPr>
        <p:spPr>
          <a:xfrm>
            <a:off x="1193800" y="706438"/>
            <a:ext cx="4657725" cy="3494087"/>
          </a:xfrm>
          <a:ln w="12700" cap="flat">
            <a:solidFill>
              <a:schemeClr val="tx1"/>
            </a:solid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3AD1A3-7C98-4748-8C96-02AD1CB57A39}" type="slidenum">
              <a:rPr lang="en-US" smtClean="0"/>
              <a:pPr eaLnBrk="1" hangingPunct="1"/>
              <a:t>62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39800" y="4438650"/>
            <a:ext cx="5165725" cy="4205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In this chapter, we learned more about accrual basis accounting and the accounting cycle. We also learned about corporate governance and the fundamentals of ethical accounting practices.</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5F5567-A6B3-46DF-A20F-1EE5B0F95100}" type="slidenum">
              <a:rPr lang="en-US" smtClean="0"/>
              <a:pPr eaLnBrk="1" hangingPunct="1"/>
              <a:t>7</a:t>
            </a:fld>
            <a:endParaRPr lang="en-US" smtClean="0"/>
          </a:p>
        </p:txBody>
      </p:sp>
      <p:sp>
        <p:nvSpPr>
          <p:cNvPr id="86019" name="Rectangle 2"/>
          <p:cNvSpPr>
            <a:spLocks noChangeArrowheads="1"/>
          </p:cNvSpPr>
          <p:nvPr/>
        </p:nvSpPr>
        <p:spPr bwMode="auto">
          <a:xfrm>
            <a:off x="3992563" y="0"/>
            <a:ext cx="305276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6020" name="Rectangle 3"/>
          <p:cNvSpPr>
            <a:spLocks noChangeArrowheads="1"/>
          </p:cNvSpPr>
          <p:nvPr/>
        </p:nvSpPr>
        <p:spPr bwMode="auto">
          <a:xfrm>
            <a:off x="0" y="8877300"/>
            <a:ext cx="3052763"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6021" name="Rectangle 4"/>
          <p:cNvSpPr>
            <a:spLocks noChangeArrowheads="1"/>
          </p:cNvSpPr>
          <p:nvPr/>
        </p:nvSpPr>
        <p:spPr bwMode="auto">
          <a:xfrm>
            <a:off x="0" y="0"/>
            <a:ext cx="305276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6022" name="Rectangle 5"/>
          <p:cNvSpPr>
            <a:spLocks noGrp="1" noRot="1" noChangeAspect="1" noChangeArrowheads="1" noTextEdit="1"/>
          </p:cNvSpPr>
          <p:nvPr>
            <p:ph type="sldImg"/>
          </p:nvPr>
        </p:nvSpPr>
        <p:spPr>
          <a:xfrm>
            <a:off x="1195388" y="708025"/>
            <a:ext cx="4654550" cy="3490913"/>
          </a:xfrm>
          <a:ln w="12700" cap="flat">
            <a:solidFill>
              <a:schemeClr val="tx1"/>
            </a:solidFill>
          </a:ln>
        </p:spPr>
      </p:sp>
      <p:sp>
        <p:nvSpPr>
          <p:cNvPr id="86023" name="Rectangle 6"/>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AD9056-B127-4AD1-9E04-90BA7BB6F7DB}" type="slidenum">
              <a:rPr lang="en-US" smtClean="0"/>
              <a:pPr eaLnBrk="1" hangingPunct="1"/>
              <a:t>8</a:t>
            </a:fld>
            <a:endParaRPr lang="en-US" smtClean="0"/>
          </a:p>
        </p:txBody>
      </p:sp>
      <p:sp>
        <p:nvSpPr>
          <p:cNvPr id="87043" name="Rectangle 2"/>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7044" name="Rectangle 3"/>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7045" name="Rectangle 4"/>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7046" name="Rectangle 5"/>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7047" name="Rectangle 6"/>
          <p:cNvSpPr>
            <a:spLocks noChangeArrowheads="1"/>
          </p:cNvSpPr>
          <p:nvPr/>
        </p:nvSpPr>
        <p:spPr bwMode="auto">
          <a:xfrm>
            <a:off x="3992563" y="8878888"/>
            <a:ext cx="305276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513" tIns="0" rIns="19513" bIns="0" anchor="b"/>
          <a:lstStyle/>
          <a:p>
            <a:pPr algn="r" eaLnBrk="0" hangingPunct="0"/>
            <a:r>
              <a:rPr lang="en-US" sz="1000" i="1">
                <a:latin typeface="Times New Roman" pitchFamily="18" charset="0"/>
              </a:rPr>
              <a:t>2</a:t>
            </a:r>
          </a:p>
        </p:txBody>
      </p:sp>
      <p:sp>
        <p:nvSpPr>
          <p:cNvPr id="87048" name="Rectangle 7"/>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7049" name="Rectangle 8"/>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7050" name="Rectangle 9"/>
          <p:cNvSpPr>
            <a:spLocks noGrp="1" noRot="1" noChangeAspect="1" noChangeArrowheads="1" noTextEdit="1"/>
          </p:cNvSpPr>
          <p:nvPr>
            <p:ph type="sldImg"/>
          </p:nvPr>
        </p:nvSpPr>
        <p:spPr>
          <a:xfrm>
            <a:off x="1195388" y="706438"/>
            <a:ext cx="4657725" cy="3494087"/>
          </a:xfrm>
          <a:ln w="12700" cap="flat">
            <a:solidFill>
              <a:schemeClr val="tx1"/>
            </a:solidFill>
          </a:ln>
        </p:spPr>
      </p:sp>
      <p:sp>
        <p:nvSpPr>
          <p:cNvPr id="87051" name="Rectangle 10"/>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A37B7A-3730-45A0-AAC3-30BEA7C2F7D4}" type="slidenum">
              <a:rPr lang="en-US" smtClean="0"/>
              <a:pPr eaLnBrk="1" hangingPunct="1"/>
              <a:t>9</a:t>
            </a:fld>
            <a:endParaRPr lang="en-US" smtClean="0"/>
          </a:p>
        </p:txBody>
      </p:sp>
      <p:sp>
        <p:nvSpPr>
          <p:cNvPr id="88067" name="Rectangle 2"/>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8068" name="Rectangle 3"/>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8069" name="Rectangle 4"/>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8070" name="Rectangle 5"/>
          <p:cNvSpPr>
            <a:spLocks noChangeArrowheads="1"/>
          </p:cNvSpPr>
          <p:nvPr/>
        </p:nvSpPr>
        <p:spPr bwMode="auto">
          <a:xfrm>
            <a:off x="3992563" y="0"/>
            <a:ext cx="305276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8071" name="Rectangle 6"/>
          <p:cNvSpPr>
            <a:spLocks noChangeArrowheads="1"/>
          </p:cNvSpPr>
          <p:nvPr/>
        </p:nvSpPr>
        <p:spPr bwMode="auto">
          <a:xfrm>
            <a:off x="3992563" y="8878888"/>
            <a:ext cx="305276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9513" tIns="0" rIns="19513" bIns="0" anchor="b"/>
          <a:lstStyle/>
          <a:p>
            <a:pPr algn="r" eaLnBrk="0" hangingPunct="0"/>
            <a:r>
              <a:rPr lang="en-US" sz="1000" i="1">
                <a:latin typeface="Times New Roman" pitchFamily="18" charset="0"/>
              </a:rPr>
              <a:t>4</a:t>
            </a:r>
          </a:p>
        </p:txBody>
      </p:sp>
      <p:sp>
        <p:nvSpPr>
          <p:cNvPr id="88072" name="Rectangle 7"/>
          <p:cNvSpPr>
            <a:spLocks noChangeArrowheads="1"/>
          </p:cNvSpPr>
          <p:nvPr/>
        </p:nvSpPr>
        <p:spPr bwMode="auto">
          <a:xfrm>
            <a:off x="0" y="8878888"/>
            <a:ext cx="3052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8073" name="Rectangle 8"/>
          <p:cNvSpPr>
            <a:spLocks noChangeArrowheads="1"/>
          </p:cNvSpPr>
          <p:nvPr/>
        </p:nvSpPr>
        <p:spPr bwMode="auto">
          <a:xfrm>
            <a:off x="0" y="0"/>
            <a:ext cx="3052763"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831" rIns="93662" bIns="46831" anchor="ctr"/>
          <a:lstStyle/>
          <a:p>
            <a:endParaRPr lang="en-US"/>
          </a:p>
        </p:txBody>
      </p:sp>
      <p:sp>
        <p:nvSpPr>
          <p:cNvPr id="88074" name="Rectangle 9"/>
          <p:cNvSpPr>
            <a:spLocks noGrp="1" noRot="1" noChangeAspect="1" noChangeArrowheads="1" noTextEdit="1"/>
          </p:cNvSpPr>
          <p:nvPr>
            <p:ph type="sldImg"/>
          </p:nvPr>
        </p:nvSpPr>
        <p:spPr>
          <a:xfrm>
            <a:off x="1195388" y="706438"/>
            <a:ext cx="4657725" cy="3494087"/>
          </a:xfrm>
          <a:ln w="12700" cap="flat">
            <a:solidFill>
              <a:schemeClr val="tx1"/>
            </a:solidFill>
          </a:ln>
        </p:spPr>
      </p:sp>
      <p:sp>
        <p:nvSpPr>
          <p:cNvPr id="88075" name="Rectangle 10"/>
          <p:cNvSpPr>
            <a:spLocks noGrp="1" noChangeArrowheads="1"/>
          </p:cNvSpPr>
          <p:nvPr>
            <p:ph type="body" idx="1"/>
          </p:nvPr>
        </p:nvSpPr>
        <p:spPr>
          <a:xfrm>
            <a:off x="939800" y="4437063"/>
            <a:ext cx="5165725" cy="42052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687" tIns="45530" rIns="92687" bIns="45530"/>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3" descr="rock"/>
          <p:cNvSpPr>
            <a:spLocks noChangeArrowheads="1"/>
          </p:cNvSpPr>
          <p:nvPr userDrawn="1"/>
        </p:nvSpPr>
        <p:spPr bwMode="auto">
          <a:xfrm>
            <a:off x="0" y="0"/>
            <a:ext cx="2286000" cy="6858000"/>
          </a:xfrm>
          <a:prstGeom prst="rect">
            <a:avLst/>
          </a:prstGeom>
          <a:blipFill dpi="0" rotWithShape="1">
            <a:blip r:embed="rId2" cstate="print"/>
            <a:srcRect/>
            <a:tile tx="0" ty="0" sx="100000" sy="100000" flip="none" algn="tl"/>
          </a:blipFill>
          <a:ln w="9525">
            <a:solidFill>
              <a:schemeClr val="tx1"/>
            </a:solidFill>
            <a:miter lim="800000"/>
            <a:headEnd/>
            <a:tailEnd/>
          </a:ln>
        </p:spPr>
        <p:txBody>
          <a:bodyPr wrap="none" anchor="ctr"/>
          <a:lstStyle/>
          <a:p>
            <a:pPr eaLnBrk="0" hangingPunct="0">
              <a:defRPr/>
            </a:pPr>
            <a:endParaRPr lang="en-US"/>
          </a:p>
        </p:txBody>
      </p:sp>
      <p:pic>
        <p:nvPicPr>
          <p:cNvPr id="5" name="Picture 11" descr="cover_nm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04800"/>
            <a:ext cx="48006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6" name="Rectangle 2"/>
          <p:cNvSpPr>
            <a:spLocks noGrp="1" noChangeArrowheads="1"/>
          </p:cNvSpPr>
          <p:nvPr>
            <p:ph type="ctrTitle"/>
          </p:nvPr>
        </p:nvSpPr>
        <p:spPr>
          <a:xfrm>
            <a:off x="4038600" y="1066800"/>
            <a:ext cx="4419600" cy="1981200"/>
          </a:xfrm>
        </p:spPr>
        <p:txBody>
          <a:bodyPr/>
          <a:lstStyle>
            <a:lvl1pPr>
              <a:defRPr>
                <a:solidFill>
                  <a:srgbClr val="EADBB8"/>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4038600" y="3276600"/>
            <a:ext cx="4419600" cy="1981200"/>
          </a:xfrm>
        </p:spPr>
        <p:txBody>
          <a:bodyPr/>
          <a:lstStyle>
            <a:lvl1pPr marL="0" indent="0" algn="ctr">
              <a:buFontTx/>
              <a:buNone/>
              <a:defRPr>
                <a:solidFill>
                  <a:srgbClr val="EADBB8"/>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 val="361555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1F74DF21-3B66-48CF-AC6C-674F5A09954D}"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727F58DD-18F8-4A92-98F6-6C750CD80265}" type="slidenum">
              <a:rPr lang="en-US"/>
              <a:pPr>
                <a:defRPr/>
              </a:pPr>
              <a:t>‹#›</a:t>
            </a:fld>
            <a:endParaRPr lang="en-US"/>
          </a:p>
        </p:txBody>
      </p:sp>
    </p:spTree>
    <p:extLst>
      <p:ext uri="{BB962C8B-B14F-4D97-AF65-F5344CB8AC3E}">
        <p14:creationId xmlns:p14="http://schemas.microsoft.com/office/powerpoint/2010/main" xmlns="" val="74734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48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B011FB2E-04E2-41F8-9B98-3384EEB32DB7}"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30D02B1B-0617-4937-93D9-8BC201F51FC2}" type="slidenum">
              <a:rPr lang="en-US"/>
              <a:pPr>
                <a:defRPr/>
              </a:pPr>
              <a:t>‹#›</a:t>
            </a:fld>
            <a:endParaRPr lang="en-US"/>
          </a:p>
        </p:txBody>
      </p:sp>
    </p:spTree>
    <p:extLst>
      <p:ext uri="{BB962C8B-B14F-4D97-AF65-F5344CB8AC3E}">
        <p14:creationId xmlns:p14="http://schemas.microsoft.com/office/powerpoint/2010/main" xmlns="" val="271566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pPr lvl="0"/>
            <a:endParaRPr lang="en-US" noProof="0" smtClean="0"/>
          </a:p>
        </p:txBody>
      </p:sp>
    </p:spTree>
    <p:extLst>
      <p:ext uri="{BB962C8B-B14F-4D97-AF65-F5344CB8AC3E}">
        <p14:creationId xmlns:p14="http://schemas.microsoft.com/office/powerpoint/2010/main" xmlns="" val="2318127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05000"/>
            <a:ext cx="3810000" cy="4114800"/>
          </a:xfrm>
        </p:spPr>
        <p:txBody>
          <a:bodyPr/>
          <a:lstStyle/>
          <a:p>
            <a:pPr lvl="0"/>
            <a:endParaRPr lang="en-US" noProof="0" smtClean="0"/>
          </a:p>
        </p:txBody>
      </p:sp>
      <p:sp>
        <p:nvSpPr>
          <p:cNvPr id="4" name="Text Placeholder 3"/>
          <p:cNvSpPr>
            <a:spLocks noGrp="1"/>
          </p:cNvSpPr>
          <p:nvPr>
            <p:ph type="body"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9329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B0FCAE3E-D216-46FA-A2D6-516F1E7E116E}"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D7536D87-A3C8-4151-906C-515EB1645529}" type="slidenum">
              <a:rPr lang="en-US"/>
              <a:pPr>
                <a:defRPr/>
              </a:pPr>
              <a:t>‹#›</a:t>
            </a:fld>
            <a:endParaRPr lang="en-US"/>
          </a:p>
        </p:txBody>
      </p:sp>
    </p:spTree>
    <p:extLst>
      <p:ext uri="{BB962C8B-B14F-4D97-AF65-F5344CB8AC3E}">
        <p14:creationId xmlns:p14="http://schemas.microsoft.com/office/powerpoint/2010/main" xmlns="" val="64263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r>
              <a:rPr lang="en-US"/>
              <a:t>  </a:t>
            </a:r>
            <a:fld id="{93FAA1DD-796E-4089-9917-9D7FE4F88695}" type="slidenum">
              <a:rPr lang="en-US"/>
              <a:pPr>
                <a:defRPr/>
              </a:pPr>
              <a:t>‹#›</a:t>
            </a:fld>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1-</a:t>
            </a:r>
            <a:fld id="{EECC9E7B-6CF7-433F-B65E-EC75C733A4EF}" type="slidenum">
              <a:rPr lang="en-US"/>
              <a:pPr>
                <a:defRPr/>
              </a:pPr>
              <a:t>‹#›</a:t>
            </a:fld>
            <a:endParaRPr lang="en-US"/>
          </a:p>
        </p:txBody>
      </p:sp>
    </p:spTree>
    <p:extLst>
      <p:ext uri="{BB962C8B-B14F-4D97-AF65-F5344CB8AC3E}">
        <p14:creationId xmlns:p14="http://schemas.microsoft.com/office/powerpoint/2010/main" xmlns="" val="109621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98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t>  </a:t>
            </a:r>
            <a:fld id="{30CD8FDE-34CA-41F1-A302-21B5FF62AA14}"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1-</a:t>
            </a:r>
            <a:fld id="{D7740901-B8A7-4E94-A8E3-5DC7FCD76B73}" type="slidenum">
              <a:rPr lang="en-US"/>
              <a:pPr>
                <a:defRPr/>
              </a:pPr>
              <a:t>‹#›</a:t>
            </a:fld>
            <a:endParaRPr lang="en-US"/>
          </a:p>
        </p:txBody>
      </p:sp>
    </p:spTree>
    <p:extLst>
      <p:ext uri="{BB962C8B-B14F-4D97-AF65-F5344CB8AC3E}">
        <p14:creationId xmlns:p14="http://schemas.microsoft.com/office/powerpoint/2010/main" xmlns="" val="12824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r>
              <a:rPr lang="en-US"/>
              <a:t>  </a:t>
            </a:r>
            <a:fld id="{4F1ADB3E-7908-46BA-B5D1-BC8BD2C38618}" type="slidenum">
              <a:rPr lang="en-US"/>
              <a:pPr>
                <a:defRPr/>
              </a:pPr>
              <a:t>‹#›</a:t>
            </a:fld>
            <a:endParaRPr lang="en-US"/>
          </a:p>
        </p:txBody>
      </p:sp>
      <p:sp>
        <p:nvSpPr>
          <p:cNvPr id="8" name="Rectangle 6"/>
          <p:cNvSpPr>
            <a:spLocks noGrp="1" noChangeArrowheads="1"/>
          </p:cNvSpPr>
          <p:nvPr>
            <p:ph type="sldNum" sz="quarter" idx="11"/>
          </p:nvPr>
        </p:nvSpPr>
        <p:spPr/>
        <p:txBody>
          <a:bodyPr/>
          <a:lstStyle>
            <a:lvl1pPr>
              <a:defRPr/>
            </a:lvl1pPr>
          </a:lstStyle>
          <a:p>
            <a:pPr>
              <a:defRPr/>
            </a:pPr>
            <a:r>
              <a:rPr lang="en-US"/>
              <a:t>1-</a:t>
            </a:r>
            <a:fld id="{D7008507-2400-4935-856B-FE2671EB7B25}" type="slidenum">
              <a:rPr lang="en-US"/>
              <a:pPr>
                <a:defRPr/>
              </a:pPr>
              <a:t>‹#›</a:t>
            </a:fld>
            <a:endParaRPr lang="en-US"/>
          </a:p>
        </p:txBody>
      </p:sp>
    </p:spTree>
    <p:extLst>
      <p:ext uri="{BB962C8B-B14F-4D97-AF65-F5344CB8AC3E}">
        <p14:creationId xmlns:p14="http://schemas.microsoft.com/office/powerpoint/2010/main" xmlns="" val="193312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r>
              <a:rPr lang="en-US"/>
              <a:t>  </a:t>
            </a:r>
            <a:fld id="{4E604BF8-FF54-4D42-AC03-2FD705B8DA11}" type="slidenum">
              <a:rPr lang="en-US"/>
              <a:pPr>
                <a:defRPr/>
              </a:pPr>
              <a:t>‹#›</a:t>
            </a:fld>
            <a:endParaRPr lang="en-US"/>
          </a:p>
        </p:txBody>
      </p:sp>
      <p:sp>
        <p:nvSpPr>
          <p:cNvPr id="4" name="Rectangle 6"/>
          <p:cNvSpPr>
            <a:spLocks noGrp="1" noChangeArrowheads="1"/>
          </p:cNvSpPr>
          <p:nvPr>
            <p:ph type="sldNum" sz="quarter" idx="11"/>
          </p:nvPr>
        </p:nvSpPr>
        <p:spPr/>
        <p:txBody>
          <a:bodyPr/>
          <a:lstStyle>
            <a:lvl1pPr>
              <a:defRPr/>
            </a:lvl1pPr>
          </a:lstStyle>
          <a:p>
            <a:pPr>
              <a:defRPr/>
            </a:pPr>
            <a:r>
              <a:rPr lang="en-US"/>
              <a:t>1-</a:t>
            </a:r>
            <a:fld id="{EF5B623B-B470-4CF6-941C-7356006F147B}" type="slidenum">
              <a:rPr lang="en-US"/>
              <a:pPr>
                <a:defRPr/>
              </a:pPr>
              <a:t>‹#›</a:t>
            </a:fld>
            <a:endParaRPr lang="en-US"/>
          </a:p>
        </p:txBody>
      </p:sp>
    </p:spTree>
    <p:extLst>
      <p:ext uri="{BB962C8B-B14F-4D97-AF65-F5344CB8AC3E}">
        <p14:creationId xmlns:p14="http://schemas.microsoft.com/office/powerpoint/2010/main" xmlns="" val="224078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r>
              <a:rPr lang="en-US"/>
              <a:t>  </a:t>
            </a:r>
            <a:fld id="{D6C68F19-98D2-4A4B-B685-822001323158}" type="slidenum">
              <a:rPr lang="en-US"/>
              <a:pPr>
                <a:defRPr/>
              </a:pPr>
              <a:t>‹#›</a:t>
            </a:fld>
            <a:endParaRPr lang="en-US"/>
          </a:p>
        </p:txBody>
      </p:sp>
      <p:sp>
        <p:nvSpPr>
          <p:cNvPr id="3" name="Rectangle 6"/>
          <p:cNvSpPr>
            <a:spLocks noGrp="1" noChangeArrowheads="1"/>
          </p:cNvSpPr>
          <p:nvPr>
            <p:ph type="sldNum" sz="quarter" idx="11"/>
          </p:nvPr>
        </p:nvSpPr>
        <p:spPr/>
        <p:txBody>
          <a:bodyPr/>
          <a:lstStyle>
            <a:lvl1pPr>
              <a:defRPr/>
            </a:lvl1pPr>
          </a:lstStyle>
          <a:p>
            <a:pPr>
              <a:defRPr/>
            </a:pPr>
            <a:r>
              <a:rPr lang="en-US"/>
              <a:t>1-</a:t>
            </a:r>
            <a:fld id="{FBFC7B9A-076B-4247-8DF1-B12FD5AA6D2C}" type="slidenum">
              <a:rPr lang="en-US"/>
              <a:pPr>
                <a:defRPr/>
              </a:pPr>
              <a:t>‹#›</a:t>
            </a:fld>
            <a:endParaRPr lang="en-US"/>
          </a:p>
        </p:txBody>
      </p:sp>
    </p:spTree>
    <p:extLst>
      <p:ext uri="{BB962C8B-B14F-4D97-AF65-F5344CB8AC3E}">
        <p14:creationId xmlns:p14="http://schemas.microsoft.com/office/powerpoint/2010/main" xmlns="" val="261733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t>  </a:t>
            </a:r>
            <a:fld id="{CED6824D-E93F-430B-9522-8B2516A60765}"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1-</a:t>
            </a:r>
            <a:fld id="{E32291F2-7B8A-4D70-9344-0972E3144C8E}" type="slidenum">
              <a:rPr lang="en-US"/>
              <a:pPr>
                <a:defRPr/>
              </a:pPr>
              <a:t>‹#›</a:t>
            </a:fld>
            <a:endParaRPr lang="en-US"/>
          </a:p>
        </p:txBody>
      </p:sp>
    </p:spTree>
    <p:extLst>
      <p:ext uri="{BB962C8B-B14F-4D97-AF65-F5344CB8AC3E}">
        <p14:creationId xmlns:p14="http://schemas.microsoft.com/office/powerpoint/2010/main" xmlns="" val="128399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r>
              <a:rPr lang="en-US"/>
              <a:t>  </a:t>
            </a:r>
            <a:fld id="{BBD3CD72-42B3-4B47-A1E7-FD27C5A57C98}" type="slidenum">
              <a:rPr lang="en-US"/>
              <a:pPr>
                <a:defRPr/>
              </a:pPr>
              <a:t>‹#›</a:t>
            </a:fld>
            <a:endParaRPr lang="en-US"/>
          </a:p>
        </p:txBody>
      </p:sp>
      <p:sp>
        <p:nvSpPr>
          <p:cNvPr id="6" name="Rectangle 6"/>
          <p:cNvSpPr>
            <a:spLocks noGrp="1" noChangeArrowheads="1"/>
          </p:cNvSpPr>
          <p:nvPr>
            <p:ph type="sldNum" sz="quarter" idx="11"/>
          </p:nvPr>
        </p:nvSpPr>
        <p:spPr/>
        <p:txBody>
          <a:bodyPr/>
          <a:lstStyle>
            <a:lvl1pPr>
              <a:defRPr/>
            </a:lvl1pPr>
          </a:lstStyle>
          <a:p>
            <a:pPr>
              <a:defRPr/>
            </a:pPr>
            <a:r>
              <a:rPr lang="en-US"/>
              <a:t>1-</a:t>
            </a:r>
            <a:fld id="{09783181-BD04-4C60-8860-DCB4B48F5552}" type="slidenum">
              <a:rPr lang="en-US"/>
              <a:pPr>
                <a:defRPr/>
              </a:pPr>
              <a:t>‹#›</a:t>
            </a:fld>
            <a:endParaRPr lang="en-US"/>
          </a:p>
        </p:txBody>
      </p:sp>
    </p:spTree>
    <p:extLst>
      <p:ext uri="{BB962C8B-B14F-4D97-AF65-F5344CB8AC3E}">
        <p14:creationId xmlns:p14="http://schemas.microsoft.com/office/powerpoint/2010/main" xmlns="" val="93365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B5F5"/>
            </a:gs>
            <a:gs pos="100000">
              <a:srgbClr val="2763E9"/>
            </a:gs>
          </a:gsLst>
          <a:lin ang="18900000" scaled="1"/>
        </a:gradFill>
        <a:effectLst/>
      </p:bgPr>
    </p:bg>
    <p:spTree>
      <p:nvGrpSpPr>
        <p:cNvPr id="1" name=""/>
        <p:cNvGrpSpPr/>
        <p:nvPr/>
      </p:nvGrpSpPr>
      <p:grpSpPr>
        <a:xfrm>
          <a:off x="0" y="0"/>
          <a:ext cx="0" cy="0"/>
          <a:chOff x="0" y="0"/>
          <a:chExt cx="0" cy="0"/>
        </a:xfrm>
      </p:grpSpPr>
      <p:sp>
        <p:nvSpPr>
          <p:cNvPr id="1039" name="Oval 15"/>
          <p:cNvSpPr>
            <a:spLocks noChangeArrowheads="1"/>
          </p:cNvSpPr>
          <p:nvPr userDrawn="1"/>
        </p:nvSpPr>
        <p:spPr bwMode="auto">
          <a:xfrm>
            <a:off x="8305800" y="6451600"/>
            <a:ext cx="838200" cy="381000"/>
          </a:xfrm>
          <a:prstGeom prst="ellipse">
            <a:avLst/>
          </a:prstGeom>
          <a:solidFill>
            <a:srgbClr val="EADBB8"/>
          </a:solidFill>
          <a:ln w="19050">
            <a:solidFill>
              <a:srgbClr val="490C00"/>
            </a:solidFill>
            <a:round/>
            <a:headEnd/>
            <a:tailEnd/>
          </a:ln>
          <a:effectLst/>
        </p:spPr>
        <p:txBody>
          <a:bodyPr wrap="none" anchor="ctr"/>
          <a:lstStyle/>
          <a:p>
            <a:pPr eaLnBrk="0" hangingPunct="0">
              <a:defRPr/>
            </a:pPr>
            <a:endParaRPr lang="en-US"/>
          </a:p>
        </p:txBody>
      </p:sp>
      <p:sp>
        <p:nvSpPr>
          <p:cNvPr id="1038" name="AutoShape 14"/>
          <p:cNvSpPr>
            <a:spLocks noChangeArrowheads="1"/>
          </p:cNvSpPr>
          <p:nvPr userDrawn="1"/>
        </p:nvSpPr>
        <p:spPr bwMode="auto">
          <a:xfrm>
            <a:off x="533400" y="304800"/>
            <a:ext cx="8382000" cy="1143000"/>
          </a:xfrm>
          <a:prstGeom prst="roundRect">
            <a:avLst>
              <a:gd name="adj" fmla="val 16667"/>
            </a:avLst>
          </a:prstGeom>
          <a:solidFill>
            <a:srgbClr val="EADBB8"/>
          </a:solidFill>
          <a:ln w="19050">
            <a:solidFill>
              <a:srgbClr val="490C00"/>
            </a:solidFill>
            <a:round/>
            <a:headEnd/>
            <a:tailEnd/>
          </a:ln>
          <a:effectLst/>
        </p:spPr>
        <p:txBody>
          <a:bodyPr wrap="none" anchor="ctr"/>
          <a:lstStyle/>
          <a:p>
            <a:pPr eaLnBrk="0" hangingPunct="0">
              <a:defRPr/>
            </a:pPr>
            <a:endParaRPr lang="en-US"/>
          </a:p>
        </p:txBody>
      </p:sp>
      <p:sp>
        <p:nvSpPr>
          <p:cNvPr id="1037" name="AutoShape 13"/>
          <p:cNvSpPr>
            <a:spLocks noChangeArrowheads="1"/>
          </p:cNvSpPr>
          <p:nvPr userDrawn="1"/>
        </p:nvSpPr>
        <p:spPr bwMode="auto">
          <a:xfrm>
            <a:off x="533400" y="1676400"/>
            <a:ext cx="8382000" cy="4724400"/>
          </a:xfrm>
          <a:prstGeom prst="roundRect">
            <a:avLst>
              <a:gd name="adj" fmla="val 16667"/>
            </a:avLst>
          </a:prstGeom>
          <a:solidFill>
            <a:srgbClr val="EADBB8"/>
          </a:solidFill>
          <a:ln w="19050">
            <a:solidFill>
              <a:srgbClr val="490C00"/>
            </a:solidFill>
            <a:round/>
            <a:headEnd/>
            <a:tailEnd/>
          </a:ln>
          <a:effectLst/>
        </p:spPr>
        <p:txBody>
          <a:bodyPr wrap="none" anchor="ctr"/>
          <a:lstStyle/>
          <a:p>
            <a:pPr eaLnBrk="0" hangingPunct="0">
              <a:defRPr/>
            </a:pPr>
            <a:endParaRPr lang="en-US"/>
          </a:p>
        </p:txBody>
      </p:sp>
      <p:sp>
        <p:nvSpPr>
          <p:cNvPr id="28677" name="Rectangle 2"/>
          <p:cNvSpPr>
            <a:spLocks noGrp="1" noChangeArrowheads="1"/>
          </p:cNvSpPr>
          <p:nvPr>
            <p:ph type="title"/>
          </p:nvPr>
        </p:nvSpPr>
        <p:spPr bwMode="auto">
          <a:xfrm>
            <a:off x="685800" y="3048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8" name="Rectangle 3"/>
          <p:cNvSpPr>
            <a:spLocks noGrp="1" noChangeArrowheads="1"/>
          </p:cNvSpPr>
          <p:nvPr>
            <p:ph type="body" idx="1"/>
          </p:nvPr>
        </p:nvSpPr>
        <p:spPr bwMode="auto">
          <a:xfrm>
            <a:off x="685800" y="17986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8305800" y="6477000"/>
            <a:ext cx="83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490C00"/>
                </a:solidFill>
              </a:defRPr>
            </a:lvl1pPr>
          </a:lstStyle>
          <a:p>
            <a:pPr>
              <a:defRPr/>
            </a:pPr>
            <a:r>
              <a:rPr lang="en-US"/>
              <a:t>  </a:t>
            </a:r>
            <a:fld id="{8A44DAA4-995D-439B-BB82-9892263CA013}" type="slidenum">
              <a:rPr lang="en-US"/>
              <a:pPr>
                <a:defRPr/>
              </a:pPr>
              <a:t>‹#›</a:t>
            </a:fld>
            <a:endParaRPr lang="en-US"/>
          </a:p>
        </p:txBody>
      </p:sp>
      <p:sp>
        <p:nvSpPr>
          <p:cNvPr id="3" name="Rectangle 6"/>
          <p:cNvSpPr>
            <a:spLocks noGrp="1" noChangeArrowheads="1"/>
          </p:cNvSpPr>
          <p:nvPr>
            <p:ph type="sldNum" sz="quarter" idx="4"/>
          </p:nvPr>
        </p:nvSpPr>
        <p:spPr bwMode="auto">
          <a:xfrm>
            <a:off x="8305800" y="6477000"/>
            <a:ext cx="83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1">
                <a:solidFill>
                  <a:srgbClr val="490C00"/>
                </a:solidFill>
              </a:defRPr>
            </a:lvl1pPr>
          </a:lstStyle>
          <a:p>
            <a:pPr>
              <a:defRPr/>
            </a:pPr>
            <a:r>
              <a:rPr lang="en-US"/>
              <a:t>1-</a:t>
            </a:r>
            <a:fld id="{FF410CF4-06B8-4183-A452-AB07A358774B}" type="slidenum">
              <a:rPr lang="en-US"/>
              <a:pPr>
                <a:defRPr/>
              </a:pPr>
              <a:t>‹#›</a:t>
            </a:fld>
            <a:endParaRPr lang="en-US"/>
          </a:p>
        </p:txBody>
      </p:sp>
      <p:sp>
        <p:nvSpPr>
          <p:cNvPr id="1031" name="Line 7"/>
          <p:cNvSpPr>
            <a:spLocks noChangeShapeType="1"/>
          </p:cNvSpPr>
          <p:nvPr userDrawn="1"/>
        </p:nvSpPr>
        <p:spPr bwMode="auto">
          <a:xfrm>
            <a:off x="457200" y="0"/>
            <a:ext cx="0" cy="6858000"/>
          </a:xfrm>
          <a:prstGeom prst="line">
            <a:avLst/>
          </a:prstGeom>
          <a:noFill/>
          <a:ln w="19050">
            <a:solidFill>
              <a:srgbClr val="7A3400"/>
            </a:solidFill>
            <a:round/>
            <a:headEnd/>
            <a:tailEnd/>
          </a:ln>
        </p:spPr>
        <p:txBody>
          <a:bodyPr/>
          <a:lstStyle/>
          <a:p>
            <a:pPr eaLnBrk="0" hangingPunct="0">
              <a:defRPr/>
            </a:pPr>
            <a:endParaRPr lang="en-US"/>
          </a:p>
        </p:txBody>
      </p:sp>
      <p:sp>
        <p:nvSpPr>
          <p:cNvPr id="1032" name="Line 8"/>
          <p:cNvSpPr>
            <a:spLocks noChangeShapeType="1"/>
          </p:cNvSpPr>
          <p:nvPr userDrawn="1"/>
        </p:nvSpPr>
        <p:spPr bwMode="auto">
          <a:xfrm>
            <a:off x="0" y="1524000"/>
            <a:ext cx="9144000" cy="0"/>
          </a:xfrm>
          <a:prstGeom prst="line">
            <a:avLst/>
          </a:prstGeom>
          <a:noFill/>
          <a:ln w="19050">
            <a:solidFill>
              <a:srgbClr val="7A3400"/>
            </a:solidFill>
            <a:round/>
            <a:headEnd/>
            <a:tailEnd/>
          </a:ln>
        </p:spPr>
        <p:txBody>
          <a:bodyPr/>
          <a:lstStyle/>
          <a:p>
            <a:pPr eaLnBrk="0" hangingPunct="0">
              <a:defRPr/>
            </a:pPr>
            <a:endParaRPr lang="en-US"/>
          </a:p>
        </p:txBody>
      </p:sp>
      <p:sp>
        <p:nvSpPr>
          <p:cNvPr id="1033" name="Line 9"/>
          <p:cNvSpPr>
            <a:spLocks noChangeShapeType="1"/>
          </p:cNvSpPr>
          <p:nvPr userDrawn="1"/>
        </p:nvSpPr>
        <p:spPr bwMode="auto">
          <a:xfrm>
            <a:off x="381000" y="0"/>
            <a:ext cx="0" cy="6858000"/>
          </a:xfrm>
          <a:prstGeom prst="line">
            <a:avLst/>
          </a:prstGeom>
          <a:noFill/>
          <a:ln w="19050">
            <a:solidFill>
              <a:srgbClr val="7A3400"/>
            </a:solidFill>
            <a:round/>
            <a:headEnd/>
            <a:tailEnd/>
          </a:ln>
        </p:spPr>
        <p:txBody>
          <a:bodyPr/>
          <a:lstStyle/>
          <a:p>
            <a:pPr eaLnBrk="0" hangingPunct="0">
              <a:defRPr/>
            </a:pPr>
            <a:endParaRPr lang="en-US"/>
          </a:p>
        </p:txBody>
      </p:sp>
      <p:sp>
        <p:nvSpPr>
          <p:cNvPr id="1034" name="Line 10"/>
          <p:cNvSpPr>
            <a:spLocks noChangeShapeType="1"/>
          </p:cNvSpPr>
          <p:nvPr userDrawn="1"/>
        </p:nvSpPr>
        <p:spPr bwMode="auto">
          <a:xfrm>
            <a:off x="0" y="1600200"/>
            <a:ext cx="9144000" cy="0"/>
          </a:xfrm>
          <a:prstGeom prst="line">
            <a:avLst/>
          </a:prstGeom>
          <a:noFill/>
          <a:ln w="19050">
            <a:solidFill>
              <a:srgbClr val="7A3400"/>
            </a:solidFill>
            <a:round/>
            <a:headEnd/>
            <a:tailEnd/>
          </a:ln>
        </p:spPr>
        <p:txBody>
          <a:bodyP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hdr="0" ftr="0" dt="0"/>
  <p:txStyles>
    <p:titleStyle>
      <a:lvl1pPr algn="ctr" rtl="0" eaLnBrk="0" fontAlgn="base" hangingPunct="0">
        <a:spcBef>
          <a:spcPct val="0"/>
        </a:spcBef>
        <a:spcAft>
          <a:spcPct val="0"/>
        </a:spcAft>
        <a:defRPr sz="4400">
          <a:solidFill>
            <a:srgbClr val="490C00"/>
          </a:solidFill>
          <a:latin typeface="+mj-lt"/>
          <a:ea typeface="+mj-ea"/>
          <a:cs typeface="+mj-cs"/>
        </a:defRPr>
      </a:lvl1pPr>
      <a:lvl2pPr algn="ctr" rtl="0" eaLnBrk="0" fontAlgn="base" hangingPunct="0">
        <a:spcBef>
          <a:spcPct val="0"/>
        </a:spcBef>
        <a:spcAft>
          <a:spcPct val="0"/>
        </a:spcAft>
        <a:defRPr sz="4400">
          <a:solidFill>
            <a:srgbClr val="490C00"/>
          </a:solidFill>
          <a:latin typeface="Arial" charset="0"/>
        </a:defRPr>
      </a:lvl2pPr>
      <a:lvl3pPr algn="ctr" rtl="0" eaLnBrk="0" fontAlgn="base" hangingPunct="0">
        <a:spcBef>
          <a:spcPct val="0"/>
        </a:spcBef>
        <a:spcAft>
          <a:spcPct val="0"/>
        </a:spcAft>
        <a:defRPr sz="4400">
          <a:solidFill>
            <a:srgbClr val="490C00"/>
          </a:solidFill>
          <a:latin typeface="Arial" charset="0"/>
        </a:defRPr>
      </a:lvl3pPr>
      <a:lvl4pPr algn="ctr" rtl="0" eaLnBrk="0" fontAlgn="base" hangingPunct="0">
        <a:spcBef>
          <a:spcPct val="0"/>
        </a:spcBef>
        <a:spcAft>
          <a:spcPct val="0"/>
        </a:spcAft>
        <a:defRPr sz="4400">
          <a:solidFill>
            <a:srgbClr val="490C00"/>
          </a:solidFill>
          <a:latin typeface="Arial" charset="0"/>
        </a:defRPr>
      </a:lvl4pPr>
      <a:lvl5pPr algn="ctr" rtl="0" eaLnBrk="0" fontAlgn="base" hangingPunct="0">
        <a:spcBef>
          <a:spcPct val="0"/>
        </a:spcBef>
        <a:spcAft>
          <a:spcPct val="0"/>
        </a:spcAft>
        <a:defRPr sz="4400">
          <a:solidFill>
            <a:srgbClr val="490C00"/>
          </a:solidFill>
          <a:latin typeface="Arial" charset="0"/>
        </a:defRPr>
      </a:lvl5pPr>
      <a:lvl6pPr marL="457200" algn="ctr" rtl="0" fontAlgn="base">
        <a:spcBef>
          <a:spcPct val="0"/>
        </a:spcBef>
        <a:spcAft>
          <a:spcPct val="0"/>
        </a:spcAft>
        <a:defRPr sz="4400">
          <a:solidFill>
            <a:srgbClr val="490C00"/>
          </a:solidFill>
          <a:latin typeface="Arial" charset="0"/>
        </a:defRPr>
      </a:lvl6pPr>
      <a:lvl7pPr marL="914400" algn="ctr" rtl="0" fontAlgn="base">
        <a:spcBef>
          <a:spcPct val="0"/>
        </a:spcBef>
        <a:spcAft>
          <a:spcPct val="0"/>
        </a:spcAft>
        <a:defRPr sz="4400">
          <a:solidFill>
            <a:srgbClr val="490C00"/>
          </a:solidFill>
          <a:latin typeface="Arial" charset="0"/>
        </a:defRPr>
      </a:lvl7pPr>
      <a:lvl8pPr marL="1371600" algn="ctr" rtl="0" fontAlgn="base">
        <a:spcBef>
          <a:spcPct val="0"/>
        </a:spcBef>
        <a:spcAft>
          <a:spcPct val="0"/>
        </a:spcAft>
        <a:defRPr sz="4400">
          <a:solidFill>
            <a:srgbClr val="490C00"/>
          </a:solidFill>
          <a:latin typeface="Arial" charset="0"/>
        </a:defRPr>
      </a:lvl8pPr>
      <a:lvl9pPr marL="1828800" algn="ctr" rtl="0" fontAlgn="base">
        <a:spcBef>
          <a:spcPct val="0"/>
        </a:spcBef>
        <a:spcAft>
          <a:spcPct val="0"/>
        </a:spcAft>
        <a:defRPr sz="4400">
          <a:solidFill>
            <a:srgbClr val="490C00"/>
          </a:solidFill>
          <a:latin typeface="Arial" charset="0"/>
        </a:defRPr>
      </a:lvl9pPr>
    </p:titleStyle>
    <p:bodyStyle>
      <a:lvl1pPr marL="342900" indent="-342900" algn="l" rtl="0" eaLnBrk="0" fontAlgn="base" hangingPunct="0">
        <a:spcBef>
          <a:spcPct val="20000"/>
        </a:spcBef>
        <a:spcAft>
          <a:spcPct val="0"/>
        </a:spcAft>
        <a:buChar char="•"/>
        <a:defRPr sz="3200">
          <a:solidFill>
            <a:srgbClr val="490C00"/>
          </a:solidFill>
          <a:latin typeface="+mn-lt"/>
          <a:ea typeface="+mn-ea"/>
          <a:cs typeface="+mn-cs"/>
        </a:defRPr>
      </a:lvl1pPr>
      <a:lvl2pPr marL="742950" indent="-285750" algn="l" rtl="0" eaLnBrk="0" fontAlgn="base" hangingPunct="0">
        <a:spcBef>
          <a:spcPct val="20000"/>
        </a:spcBef>
        <a:spcAft>
          <a:spcPct val="0"/>
        </a:spcAft>
        <a:buChar char="–"/>
        <a:defRPr sz="2800">
          <a:solidFill>
            <a:srgbClr val="490C00"/>
          </a:solidFill>
          <a:latin typeface="+mn-lt"/>
        </a:defRPr>
      </a:lvl2pPr>
      <a:lvl3pPr marL="1143000" indent="-228600" algn="l" rtl="0" eaLnBrk="0" fontAlgn="base" hangingPunct="0">
        <a:spcBef>
          <a:spcPct val="20000"/>
        </a:spcBef>
        <a:spcAft>
          <a:spcPct val="0"/>
        </a:spcAft>
        <a:buChar char="•"/>
        <a:defRPr sz="2400">
          <a:solidFill>
            <a:srgbClr val="490C00"/>
          </a:solidFill>
          <a:latin typeface="+mn-lt"/>
        </a:defRPr>
      </a:lvl3pPr>
      <a:lvl4pPr marL="1600200" indent="-228600" algn="l" rtl="0" eaLnBrk="0" fontAlgn="base" hangingPunct="0">
        <a:spcBef>
          <a:spcPct val="20000"/>
        </a:spcBef>
        <a:spcAft>
          <a:spcPct val="0"/>
        </a:spcAft>
        <a:buChar char="–"/>
        <a:defRPr sz="2000">
          <a:solidFill>
            <a:srgbClr val="490C00"/>
          </a:solidFill>
          <a:latin typeface="+mn-lt"/>
        </a:defRPr>
      </a:lvl4pPr>
      <a:lvl5pPr marL="2057400" indent="-228600" algn="l" rtl="0" eaLnBrk="0" fontAlgn="base" hangingPunct="0">
        <a:spcBef>
          <a:spcPct val="20000"/>
        </a:spcBef>
        <a:spcAft>
          <a:spcPct val="0"/>
        </a:spcAft>
        <a:buChar char="»"/>
        <a:defRPr sz="2000">
          <a:solidFill>
            <a:srgbClr val="490C00"/>
          </a:solidFill>
          <a:latin typeface="+mn-lt"/>
        </a:defRPr>
      </a:lvl5pPr>
      <a:lvl6pPr marL="2514600" indent="-228600" algn="l" rtl="0" fontAlgn="base">
        <a:spcBef>
          <a:spcPct val="20000"/>
        </a:spcBef>
        <a:spcAft>
          <a:spcPct val="0"/>
        </a:spcAft>
        <a:buChar char="»"/>
        <a:defRPr sz="2000">
          <a:solidFill>
            <a:srgbClr val="490C00"/>
          </a:solidFill>
          <a:latin typeface="+mn-lt"/>
        </a:defRPr>
      </a:lvl6pPr>
      <a:lvl7pPr marL="2971800" indent="-228600" algn="l" rtl="0" fontAlgn="base">
        <a:spcBef>
          <a:spcPct val="20000"/>
        </a:spcBef>
        <a:spcAft>
          <a:spcPct val="0"/>
        </a:spcAft>
        <a:buChar char="»"/>
        <a:defRPr sz="2000">
          <a:solidFill>
            <a:srgbClr val="490C00"/>
          </a:solidFill>
          <a:latin typeface="+mn-lt"/>
        </a:defRPr>
      </a:lvl7pPr>
      <a:lvl8pPr marL="3429000" indent="-228600" algn="l" rtl="0" fontAlgn="base">
        <a:spcBef>
          <a:spcPct val="20000"/>
        </a:spcBef>
        <a:spcAft>
          <a:spcPct val="0"/>
        </a:spcAft>
        <a:buChar char="»"/>
        <a:defRPr sz="2000">
          <a:solidFill>
            <a:srgbClr val="490C00"/>
          </a:solidFill>
          <a:latin typeface="+mn-lt"/>
        </a:defRPr>
      </a:lvl8pPr>
      <a:lvl9pPr marL="3886200" indent="-228600" algn="l" rtl="0" fontAlgn="base">
        <a:spcBef>
          <a:spcPct val="20000"/>
        </a:spcBef>
        <a:spcAft>
          <a:spcPct val="0"/>
        </a:spcAft>
        <a:buChar char="»"/>
        <a:defRPr sz="2000">
          <a:solidFill>
            <a:srgbClr val="490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97-2003_Worksheet3.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Excel_97-2003_Worksheet4.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Microsoft_Office_Excel_97-2003_Worksheet5.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Microsoft_Office_Excel_97-2003_Worksheet6.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Microsoft_Office_Excel_97-2003_Worksheet7.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Microsoft_Office_Excel_97-2003_Worksheet8.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Microsoft_Office_Excel_97-2003_Worksheet9.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Microsoft_Office_Excel_97-2003_Worksheet10.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Microsoft_Office_Excel_97-2003_Worksheet1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Microsoft_Office_Excel_97-2003_Worksheet1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Microsoft_Office_Excel_97-2003_Worksheet13.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8.wmf"/><Relationship Id="rId4" Type="http://schemas.openxmlformats.org/officeDocument/2006/relationships/oleObject" Target="../embeddings/Microsoft_Office_Excel_97-2003_Worksheet14.xls"/></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Microsoft_Office_Excel_97-2003_Worksheet15.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Microsoft_Office_Excel_97-2003_Worksheet16.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Microsoft_Office_Excel_97-2003_Worksheet17.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Microsoft_Office_Excel_97-2003_Worksheet18.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Microsoft_Office_Excel_97-2003_Worksheet19.xls"/></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5486400" y="1066800"/>
            <a:ext cx="2971800" cy="1981200"/>
          </a:xfrm>
        </p:spPr>
        <p:txBody>
          <a:bodyPr/>
          <a:lstStyle/>
          <a:p>
            <a:pPr eaLnBrk="1" hangingPunct="1"/>
            <a:r>
              <a:rPr lang="en-US" smtClean="0"/>
              <a:t>Chapter Two</a:t>
            </a:r>
          </a:p>
        </p:txBody>
      </p:sp>
      <p:sp>
        <p:nvSpPr>
          <p:cNvPr id="14338" name="Rectangle 3"/>
          <p:cNvSpPr>
            <a:spLocks noGrp="1" noChangeArrowheads="1"/>
          </p:cNvSpPr>
          <p:nvPr>
            <p:ph type="subTitle" idx="1"/>
          </p:nvPr>
        </p:nvSpPr>
        <p:spPr>
          <a:xfrm>
            <a:off x="5638800" y="3276600"/>
            <a:ext cx="3048000" cy="1981200"/>
          </a:xfrm>
        </p:spPr>
        <p:txBody>
          <a:bodyPr/>
          <a:lstStyle/>
          <a:p>
            <a:pPr eaLnBrk="1" hangingPunct="1"/>
            <a:r>
              <a:rPr lang="en-US" smtClean="0"/>
              <a:t>Accounting for Accruals and Deferrals</a:t>
            </a:r>
          </a:p>
        </p:txBody>
      </p:sp>
      <p:pic>
        <p:nvPicPr>
          <p:cNvPr id="14340" name="Picture 5" descr="EdmondsFFAC8e13pv_nm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41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Rectangle 11"/>
          <p:cNvSpPr>
            <a:spLocks noChangeArrowheads="1"/>
          </p:cNvSpPr>
          <p:nvPr/>
        </p:nvSpPr>
        <p:spPr bwMode="auto">
          <a:xfrm>
            <a:off x="3524250" y="6553200"/>
            <a:ext cx="53340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algn="r" eaLnBrk="0" hangingPunct="0">
              <a:spcBef>
                <a:spcPct val="50000"/>
              </a:spcBef>
            </a:pPr>
            <a:r>
              <a:rPr lang="en-US" sz="1200" b="1" i="1">
                <a:solidFill>
                  <a:srgbClr val="000099"/>
                </a:solidFill>
                <a:latin typeface="Times New Roman" pitchFamily="18" charset="0"/>
                <a:ea typeface="ＭＳ Ｐゴシック" pitchFamily="-44" charset="-128"/>
                <a:cs typeface="Arial" charset="0"/>
              </a:rPr>
              <a:t>Copyright</a:t>
            </a:r>
            <a:r>
              <a:rPr lang="en-US" sz="1200">
                <a:solidFill>
                  <a:srgbClr val="000099"/>
                </a:solidFill>
                <a:latin typeface="Times New Roman" pitchFamily="18" charset="0"/>
                <a:ea typeface="ＭＳ Ｐゴシック" pitchFamily="-44" charset="-128"/>
                <a:cs typeface="Arial" charset="0"/>
              </a:rPr>
              <a:t> </a:t>
            </a:r>
            <a:r>
              <a:rPr lang="en-US" sz="1200" b="1" i="1">
                <a:solidFill>
                  <a:srgbClr val="000099"/>
                </a:solidFill>
                <a:latin typeface="Times New Roman" pitchFamily="18" charset="0"/>
                <a:ea typeface="ＭＳ Ｐゴシック" pitchFamily="-44" charset="-128"/>
                <a:cs typeface="Arial" charset="0"/>
              </a:rPr>
              <a:t>© 2013 by The McGraw-Hill Companies, Inc. All rights reserved</a:t>
            </a:r>
            <a:endParaRPr lang="en-US" sz="1200" b="1" i="1">
              <a:solidFill>
                <a:schemeClr val="bg1"/>
              </a:solidFill>
              <a:latin typeface="Times New Roman" pitchFamily="18" charset="0"/>
              <a:ea typeface="ＭＳ Ｐゴシック" pitchFamily="-44" charset="-128"/>
              <a:cs typeface="Arial" charset="0"/>
            </a:endParaRPr>
          </a:p>
        </p:txBody>
      </p:sp>
      <p:sp>
        <p:nvSpPr>
          <p:cNvPr id="198673" name="Text Box 2065"/>
          <p:cNvSpPr txBox="1">
            <a:spLocks noChangeArrowheads="1"/>
          </p:cNvSpPr>
          <p:nvPr/>
        </p:nvSpPr>
        <p:spPr bwMode="auto">
          <a:xfrm>
            <a:off x="0" y="6613525"/>
            <a:ext cx="1812925" cy="2444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000" b="1" i="1">
                <a:solidFill>
                  <a:srgbClr val="000099"/>
                </a:solidFill>
                <a:latin typeface="Times New Roman" pitchFamily="18" charset="0"/>
                <a:ea typeface="ＭＳ Ｐゴシック" pitchFamily="-44" charset="-128"/>
                <a:cs typeface="Arial" charset="0"/>
              </a:rPr>
              <a:t>McGraw-Hill/Irwin</a:t>
            </a:r>
            <a:endParaRPr lang="en-US" sz="1000" b="1" i="1">
              <a:solidFill>
                <a:srgbClr val="000099"/>
              </a:solidFill>
              <a:effectLst>
                <a:outerShdw blurRad="38100" dist="38100" dir="2700000" algn="tl">
                  <a:srgbClr val="000000"/>
                </a:outerShdw>
              </a:effectLst>
              <a:latin typeface="Times New Roman" pitchFamily="18" charset="0"/>
              <a:ea typeface="ＭＳ Ｐゴシック" pitchFamily="-44" charset="-128"/>
              <a:cs typeface="Arial" charset="0"/>
            </a:endParaRPr>
          </a:p>
        </p:txBody>
      </p:sp>
    </p:spTree>
    <p:extLst>
      <p:ext uri="{BB962C8B-B14F-4D97-AF65-F5344CB8AC3E}">
        <p14:creationId xmlns:p14="http://schemas.microsoft.com/office/powerpoint/2010/main" xmlns="" val="5272339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1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125"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126"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87750" name="Rectangle 6"/>
          <p:cNvSpPr>
            <a:spLocks noGrp="1" noChangeArrowheads="1"/>
          </p:cNvSpPr>
          <p:nvPr>
            <p:ph type="title"/>
          </p:nvPr>
        </p:nvSpPr>
        <p:spPr>
          <a:xfrm>
            <a:off x="685800" y="457200"/>
            <a:ext cx="4648200" cy="762000"/>
          </a:xfrm>
        </p:spPr>
        <p:txBody>
          <a:bodyPr lIns="90488" tIns="44450" rIns="90488" bIns="44450"/>
          <a:lstStyle/>
          <a:p>
            <a:pPr>
              <a:defRPr/>
            </a:pPr>
            <a:r>
              <a:rPr lang="en-US" b="1" dirty="0">
                <a:solidFill>
                  <a:schemeClr val="tx1"/>
                </a:solidFill>
                <a:effectLst>
                  <a:outerShdw blurRad="38100" dist="38100" dir="2700000" algn="tl">
                    <a:srgbClr val="C0C0C0"/>
                  </a:outerShdw>
                </a:effectLst>
                <a:latin typeface="Times New Roman" pitchFamily="18" charset="0"/>
              </a:rPr>
              <a:t>Deferred Revenue</a:t>
            </a:r>
          </a:p>
        </p:txBody>
      </p:sp>
      <p:sp>
        <p:nvSpPr>
          <p:cNvPr id="5128" name="Rectangle 7" descr="Rectangle: Click to edit Master text styles&#10;Second level&#10;Third level&#10;Fourth level&#10;Fifth level"/>
          <p:cNvSpPr>
            <a:spLocks noGrp="1" noChangeArrowheads="1"/>
          </p:cNvSpPr>
          <p:nvPr>
            <p:ph type="body" sz="half" idx="1"/>
          </p:nvPr>
        </p:nvSpPr>
        <p:spPr>
          <a:xfrm>
            <a:off x="762000" y="1752600"/>
            <a:ext cx="6172200" cy="4724400"/>
          </a:xfrm>
          <a:noFill/>
        </p:spPr>
        <p:txBody>
          <a:bodyPr lIns="90488" tIns="44450" rIns="90488" bIns="44450"/>
          <a:lstStyle/>
          <a:p>
            <a:r>
              <a:rPr lang="en-US" sz="2800" smtClean="0">
                <a:latin typeface="Times New Roman" pitchFamily="18" charset="0"/>
              </a:rPr>
              <a:t>You’ve</a:t>
            </a:r>
            <a:r>
              <a:rPr lang="en-US" sz="2800" b="1" u="sng" smtClean="0">
                <a:latin typeface="Times New Roman" pitchFamily="18" charset="0"/>
              </a:rPr>
              <a:t> received</a:t>
            </a:r>
            <a:r>
              <a:rPr lang="en-US" sz="2800" b="1" smtClean="0">
                <a:latin typeface="Times New Roman" pitchFamily="18" charset="0"/>
              </a:rPr>
              <a:t> </a:t>
            </a:r>
            <a:r>
              <a:rPr lang="en-US" sz="2800" smtClean="0">
                <a:latin typeface="Times New Roman" pitchFamily="18" charset="0"/>
              </a:rPr>
              <a:t>payment for something you have </a:t>
            </a:r>
            <a:r>
              <a:rPr lang="en-US" sz="2800" smtClean="0">
                <a:solidFill>
                  <a:srgbClr val="FF3300"/>
                </a:solidFill>
                <a:latin typeface="Times New Roman" pitchFamily="18" charset="0"/>
              </a:rPr>
              <a:t>NOT</a:t>
            </a:r>
            <a:r>
              <a:rPr lang="en-US" sz="2800" smtClean="0">
                <a:latin typeface="Times New Roman" pitchFamily="18" charset="0"/>
              </a:rPr>
              <a:t> yet provided.</a:t>
            </a:r>
          </a:p>
          <a:p>
            <a:r>
              <a:rPr lang="en-US" sz="2800" smtClean="0">
                <a:latin typeface="Times New Roman" pitchFamily="18" charset="0"/>
              </a:rPr>
              <a:t>Revenue is not </a:t>
            </a:r>
            <a:r>
              <a:rPr lang="en-US" sz="2800" b="1" smtClean="0">
                <a:latin typeface="Times New Roman" pitchFamily="18" charset="0"/>
              </a:rPr>
              <a:t>recognized</a:t>
            </a:r>
            <a:r>
              <a:rPr lang="en-US" sz="2800" smtClean="0">
                <a:latin typeface="Times New Roman" pitchFamily="18" charset="0"/>
              </a:rPr>
              <a:t> until the service is performed or the goods are delivered...but you have to </a:t>
            </a:r>
            <a:r>
              <a:rPr lang="en-US" sz="2800" b="1" smtClean="0">
                <a:latin typeface="Times New Roman" pitchFamily="18" charset="0"/>
              </a:rPr>
              <a:t>record</a:t>
            </a:r>
            <a:r>
              <a:rPr lang="en-US" sz="2800" smtClean="0">
                <a:latin typeface="Times New Roman" pitchFamily="18" charset="0"/>
              </a:rPr>
              <a:t> the fact that you </a:t>
            </a:r>
            <a:r>
              <a:rPr lang="en-US" sz="2800" smtClean="0">
                <a:solidFill>
                  <a:srgbClr val="FF3300"/>
                </a:solidFill>
                <a:latin typeface="Times New Roman" pitchFamily="18" charset="0"/>
              </a:rPr>
              <a:t>have received the cash,</a:t>
            </a:r>
            <a:r>
              <a:rPr lang="en-US" sz="2800" smtClean="0">
                <a:latin typeface="Times New Roman" pitchFamily="18" charset="0"/>
              </a:rPr>
              <a:t> and….  </a:t>
            </a:r>
          </a:p>
          <a:p>
            <a:r>
              <a:rPr lang="en-US" sz="2800" smtClean="0">
                <a:latin typeface="Times New Roman" pitchFamily="18" charset="0"/>
              </a:rPr>
              <a:t>A related LIABILITY (</a:t>
            </a:r>
            <a:r>
              <a:rPr lang="en-US" sz="2800" smtClean="0">
                <a:solidFill>
                  <a:srgbClr val="FF3300"/>
                </a:solidFill>
                <a:latin typeface="Times New Roman" pitchFamily="18" charset="0"/>
              </a:rPr>
              <a:t>Un</a:t>
            </a:r>
            <a:r>
              <a:rPr lang="en-US" sz="2800" smtClean="0">
                <a:latin typeface="Times New Roman" pitchFamily="18" charset="0"/>
              </a:rPr>
              <a:t>earned Revenue) must be recorded and kept on the books until you EARN the revenue.</a:t>
            </a:r>
          </a:p>
        </p:txBody>
      </p:sp>
      <p:graphicFrame>
        <p:nvGraphicFramePr>
          <p:cNvPr id="5122" name="Object 2"/>
          <p:cNvGraphicFramePr>
            <a:graphicFrameLocks/>
          </p:cNvGraphicFramePr>
          <p:nvPr>
            <p:ph type="clipArt" sz="half" idx="2"/>
          </p:nvPr>
        </p:nvGraphicFramePr>
        <p:xfrm>
          <a:off x="6553200" y="2438400"/>
          <a:ext cx="2547938" cy="1981200"/>
        </p:xfrm>
        <a:graphic>
          <a:graphicData uri="http://schemas.openxmlformats.org/presentationml/2006/ole">
            <p:oleObj spid="_x0000_s5130" name="Clip" r:id="rId4" imgW="3352589" imgH="2121763" progId="">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1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13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13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2934" name="Rectangle 6"/>
          <p:cNvSpPr>
            <a:spLocks noGrp="1" noChangeArrowheads="1"/>
          </p:cNvSpPr>
          <p:nvPr>
            <p:ph type="title"/>
          </p:nvPr>
        </p:nvSpPr>
        <p:spPr>
          <a:xfrm>
            <a:off x="533400" y="304800"/>
            <a:ext cx="7772400" cy="1066800"/>
          </a:xfrm>
        </p:spPr>
        <p:txBody>
          <a:bodyPr lIns="90488" tIns="44450" rIns="90488" bIns="44450"/>
          <a:lstStyle/>
          <a:p>
            <a:pPr>
              <a:defRPr/>
            </a:pPr>
            <a:r>
              <a:rPr lang="en-US" sz="4000" b="1" dirty="0"/>
              <a:t>Accruals vs. Deferrals </a:t>
            </a:r>
            <a:r>
              <a:rPr lang="en-US" sz="4000" b="1" dirty="0">
                <a:solidFill>
                  <a:schemeClr val="tx1"/>
                </a:solidFill>
                <a:effectLst>
                  <a:outerShdw blurRad="38100" dist="38100" dir="2700000" algn="tl">
                    <a:srgbClr val="C0C0C0"/>
                  </a:outerShdw>
                </a:effectLst>
              </a:rPr>
              <a:t>(Revenues)</a:t>
            </a:r>
          </a:p>
        </p:txBody>
      </p:sp>
      <p:sp>
        <p:nvSpPr>
          <p:cNvPr id="252935" name="Rectangle 7" descr="Rectangle: Click to edit Master text styles&#10;Second level&#10;Third level&#10;Fourth level&#10;Fifth level"/>
          <p:cNvSpPr>
            <a:spLocks noGrp="1" noChangeArrowheads="1"/>
          </p:cNvSpPr>
          <p:nvPr>
            <p:ph type="body" idx="1"/>
          </p:nvPr>
        </p:nvSpPr>
        <p:spPr>
          <a:xfrm>
            <a:off x="609600" y="1600200"/>
            <a:ext cx="8108950" cy="3962400"/>
          </a:xfrm>
        </p:spPr>
        <p:txBody>
          <a:bodyPr lIns="90488" tIns="44450" rIns="90488" bIns="44450"/>
          <a:lstStyle/>
          <a:p>
            <a:pPr>
              <a:lnSpc>
                <a:spcPct val="90000"/>
              </a:lnSpc>
              <a:defRPr/>
            </a:pPr>
            <a:r>
              <a:rPr lang="en-US" b="1" u="sng" dirty="0">
                <a:effectLst>
                  <a:outerShdw blurRad="38100" dist="38100" dir="2700000" algn="tl">
                    <a:srgbClr val="C0C0C0"/>
                  </a:outerShdw>
                </a:effectLst>
              </a:rPr>
              <a:t>Accrual event</a:t>
            </a:r>
          </a:p>
          <a:p>
            <a:pPr>
              <a:lnSpc>
                <a:spcPct val="90000"/>
              </a:lnSpc>
              <a:buFont typeface="Wingdings" pitchFamily="2" charset="2"/>
              <a:buNone/>
              <a:defRPr/>
            </a:pPr>
            <a:r>
              <a:rPr lang="en-US" b="1" dirty="0">
                <a:effectLst>
                  <a:outerShdw blurRad="38100" dist="38100" dir="2700000" algn="tl">
                    <a:srgbClr val="C0C0C0"/>
                  </a:outerShdw>
                </a:effectLst>
              </a:rPr>
              <a:t>           </a:t>
            </a:r>
            <a:r>
              <a:rPr lang="en-US" sz="2800" b="1" u="sng" dirty="0">
                <a:effectLst>
                  <a:outerShdw blurRad="38100" dist="38100" dir="2700000" algn="tl">
                    <a:srgbClr val="C0C0C0"/>
                  </a:outerShdw>
                </a:effectLst>
              </a:rPr>
              <a:t>Now	</a:t>
            </a:r>
            <a:r>
              <a:rPr lang="en-US" sz="2800" b="1" dirty="0">
                <a:effectLst>
                  <a:outerShdw blurRad="38100" dist="38100" dir="2700000" algn="tl">
                    <a:srgbClr val="C0C0C0"/>
                  </a:outerShdw>
                </a:effectLst>
              </a:rPr>
              <a:t>				</a:t>
            </a:r>
            <a:r>
              <a:rPr lang="en-US" sz="2800" b="1" u="sng" dirty="0">
                <a:effectLst>
                  <a:outerShdw blurRad="38100" dist="38100" dir="2700000" algn="tl">
                    <a:srgbClr val="C0C0C0"/>
                  </a:outerShdw>
                </a:effectLst>
              </a:rPr>
              <a:t>Later</a:t>
            </a:r>
          </a:p>
          <a:p>
            <a:pPr lvl="1">
              <a:lnSpc>
                <a:spcPct val="90000"/>
              </a:lnSpc>
              <a:buFont typeface="Wingdings" pitchFamily="2" charset="2"/>
              <a:buNone/>
              <a:defRPr/>
            </a:pPr>
            <a:r>
              <a:rPr lang="en-US" dirty="0"/>
              <a:t>Business action                        </a:t>
            </a:r>
            <a:r>
              <a:rPr lang="en-US" u="sng" dirty="0"/>
              <a:t>Cash</a:t>
            </a:r>
            <a:r>
              <a:rPr lang="en-US" dirty="0"/>
              <a:t> exchange</a:t>
            </a:r>
          </a:p>
          <a:p>
            <a:pPr lvl="1">
              <a:lnSpc>
                <a:spcPct val="90000"/>
              </a:lnSpc>
              <a:buFont typeface="Wingdings" pitchFamily="2" charset="2"/>
              <a:buNone/>
              <a:defRPr/>
            </a:pPr>
            <a:endParaRPr lang="en-US" dirty="0"/>
          </a:p>
          <a:p>
            <a:pPr lvl="1">
              <a:lnSpc>
                <a:spcPct val="90000"/>
              </a:lnSpc>
              <a:buFont typeface="Wingdings" pitchFamily="2" charset="2"/>
              <a:buNone/>
              <a:defRPr/>
            </a:pPr>
            <a:endParaRPr lang="en-US" dirty="0"/>
          </a:p>
          <a:p>
            <a:pPr>
              <a:lnSpc>
                <a:spcPct val="90000"/>
              </a:lnSpc>
              <a:defRPr/>
            </a:pPr>
            <a:r>
              <a:rPr lang="en-US" b="1" u="sng" dirty="0">
                <a:solidFill>
                  <a:srgbClr val="FF0000"/>
                </a:solidFill>
                <a:effectLst>
                  <a:outerShdw blurRad="38100" dist="38100" dir="2700000" algn="tl">
                    <a:srgbClr val="C0C0C0"/>
                  </a:outerShdw>
                </a:effectLst>
              </a:rPr>
              <a:t>Deferral event</a:t>
            </a:r>
          </a:p>
          <a:p>
            <a:pPr>
              <a:lnSpc>
                <a:spcPct val="90000"/>
              </a:lnSpc>
              <a:buFont typeface="Wingdings" pitchFamily="2" charset="2"/>
              <a:buNone/>
              <a:defRPr/>
            </a:pPr>
            <a:r>
              <a:rPr lang="en-US" b="1" dirty="0">
                <a:effectLst>
                  <a:outerShdw blurRad="38100" dist="38100" dir="2700000" algn="tl">
                    <a:srgbClr val="C0C0C0"/>
                  </a:outerShdw>
                </a:effectLst>
              </a:rPr>
              <a:t>		  </a:t>
            </a:r>
            <a:r>
              <a:rPr lang="en-US" sz="2800" b="1" u="sng" dirty="0">
                <a:effectLst>
                  <a:outerShdw blurRad="38100" dist="38100" dir="2700000" algn="tl">
                    <a:srgbClr val="C0C0C0"/>
                  </a:outerShdw>
                </a:effectLst>
              </a:rPr>
              <a:t>Now	</a:t>
            </a:r>
            <a:r>
              <a:rPr lang="en-US" sz="2800" b="1" dirty="0">
                <a:effectLst>
                  <a:outerShdw blurRad="38100" dist="38100" dir="2700000" algn="tl">
                    <a:srgbClr val="C0C0C0"/>
                  </a:outerShdw>
                </a:effectLst>
              </a:rPr>
              <a:t>				</a:t>
            </a:r>
            <a:r>
              <a:rPr lang="en-US" sz="2800" b="1" u="sng" dirty="0">
                <a:effectLst>
                  <a:outerShdw blurRad="38100" dist="38100" dir="2700000" algn="tl">
                    <a:srgbClr val="C0C0C0"/>
                  </a:outerShdw>
                </a:effectLst>
              </a:rPr>
              <a:t>Later</a:t>
            </a:r>
            <a:endParaRPr lang="en-US" b="1" u="sng" dirty="0">
              <a:effectLst>
                <a:outerShdw blurRad="38100" dist="38100" dir="2700000" algn="tl">
                  <a:srgbClr val="C0C0C0"/>
                </a:outerShdw>
              </a:effectLst>
            </a:endParaRPr>
          </a:p>
          <a:p>
            <a:pPr lvl="1">
              <a:lnSpc>
                <a:spcPct val="90000"/>
              </a:lnSpc>
              <a:buFont typeface="Wingdings" pitchFamily="2" charset="2"/>
              <a:buNone/>
              <a:defRPr/>
            </a:pPr>
            <a:r>
              <a:rPr lang="en-US" u="sng" dirty="0"/>
              <a:t>Cash</a:t>
            </a:r>
            <a:r>
              <a:rPr lang="en-US" dirty="0"/>
              <a:t> exchange                         Business action</a:t>
            </a:r>
          </a:p>
        </p:txBody>
      </p:sp>
      <p:sp>
        <p:nvSpPr>
          <p:cNvPr id="252936" name="Line 8"/>
          <p:cNvSpPr>
            <a:spLocks noChangeShapeType="1"/>
          </p:cNvSpPr>
          <p:nvPr/>
        </p:nvSpPr>
        <p:spPr bwMode="auto">
          <a:xfrm>
            <a:off x="3429000" y="2743200"/>
            <a:ext cx="2286000"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a:defRPr/>
            </a:pPr>
            <a:endParaRPr lang="en-US"/>
          </a:p>
        </p:txBody>
      </p:sp>
      <p:sp>
        <p:nvSpPr>
          <p:cNvPr id="252937" name="Line 9"/>
          <p:cNvSpPr>
            <a:spLocks noChangeShapeType="1"/>
          </p:cNvSpPr>
          <p:nvPr/>
        </p:nvSpPr>
        <p:spPr bwMode="auto">
          <a:xfrm>
            <a:off x="3429000" y="5257800"/>
            <a:ext cx="2286000"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252938" name="Text Box 10"/>
          <p:cNvSpPr txBox="1">
            <a:spLocks noChangeArrowheads="1"/>
          </p:cNvSpPr>
          <p:nvPr/>
        </p:nvSpPr>
        <p:spPr bwMode="auto">
          <a:xfrm>
            <a:off x="685800" y="3048000"/>
            <a:ext cx="2819400" cy="646113"/>
          </a:xfrm>
          <a:prstGeom prst="rect">
            <a:avLst/>
          </a:prstGeom>
          <a:noFill/>
          <a:ln w="12700">
            <a:solidFill>
              <a:srgbClr val="0A952E"/>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FF3300"/>
                </a:solidFill>
                <a:latin typeface="Times New Roman" pitchFamily="18" charset="0"/>
              </a:rPr>
              <a:t>Performed Services     on account</a:t>
            </a:r>
          </a:p>
        </p:txBody>
      </p:sp>
      <p:sp>
        <p:nvSpPr>
          <p:cNvPr id="252939" name="Text Box 11"/>
          <p:cNvSpPr txBox="1">
            <a:spLocks noChangeArrowheads="1"/>
          </p:cNvSpPr>
          <p:nvPr/>
        </p:nvSpPr>
        <p:spPr bwMode="auto">
          <a:xfrm>
            <a:off x="5867400" y="3124200"/>
            <a:ext cx="2667000" cy="646113"/>
          </a:xfrm>
          <a:prstGeom prst="rect">
            <a:avLst/>
          </a:prstGeom>
          <a:noFill/>
          <a:ln w="12700">
            <a:solidFill>
              <a:srgbClr val="0A952E"/>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6600FF"/>
                </a:solidFill>
                <a:latin typeface="Times New Roman" pitchFamily="18" charset="0"/>
              </a:rPr>
              <a:t>Collect receivables      later.</a:t>
            </a:r>
          </a:p>
        </p:txBody>
      </p:sp>
      <p:sp>
        <p:nvSpPr>
          <p:cNvPr id="252940" name="Text Box 12"/>
          <p:cNvSpPr txBox="1">
            <a:spLocks noChangeArrowheads="1"/>
          </p:cNvSpPr>
          <p:nvPr/>
        </p:nvSpPr>
        <p:spPr bwMode="auto">
          <a:xfrm>
            <a:off x="685800" y="5562600"/>
            <a:ext cx="3886200" cy="646113"/>
          </a:xfrm>
          <a:prstGeom prst="rect">
            <a:avLst/>
          </a:prstGeom>
          <a:noFill/>
          <a:ln w="12700">
            <a:solidFill>
              <a:srgbClr val="0A952E"/>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6600FF"/>
                </a:solidFill>
                <a:latin typeface="Times New Roman" pitchFamily="18" charset="0"/>
              </a:rPr>
              <a:t>Collected Cash from customers, but services not yet performed.</a:t>
            </a:r>
          </a:p>
        </p:txBody>
      </p:sp>
      <p:sp>
        <p:nvSpPr>
          <p:cNvPr id="252941" name="Text Box 13"/>
          <p:cNvSpPr txBox="1">
            <a:spLocks noChangeArrowheads="1"/>
          </p:cNvSpPr>
          <p:nvPr/>
        </p:nvSpPr>
        <p:spPr bwMode="auto">
          <a:xfrm>
            <a:off x="5105400" y="5638800"/>
            <a:ext cx="3810000" cy="646113"/>
          </a:xfrm>
          <a:prstGeom prst="rect">
            <a:avLst/>
          </a:prstGeom>
          <a:noFill/>
          <a:ln w="12700">
            <a:solidFill>
              <a:srgbClr val="0A952E"/>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FF3300"/>
                </a:solidFill>
                <a:latin typeface="Times New Roman" pitchFamily="18" charset="0"/>
              </a:rPr>
              <a:t>Perform the services we have already been paid for</a:t>
            </a:r>
            <a:r>
              <a:rPr lang="en-US">
                <a:solidFill>
                  <a:schemeClr val="accent2"/>
                </a:solidFill>
                <a:latin typeface="Times New Roman" pitchFamily="18" charset="0"/>
              </a:rPr>
              <a:t>.</a:t>
            </a:r>
            <a:endParaRPr lang="en-US">
              <a:latin typeface="Times New Roman" pitchFamily="18" charset="0"/>
            </a:endParaRPr>
          </a:p>
        </p:txBody>
      </p:sp>
      <p:sp>
        <p:nvSpPr>
          <p:cNvPr id="48142" name="Line 14"/>
          <p:cNvSpPr>
            <a:spLocks noChangeShapeType="1"/>
          </p:cNvSpPr>
          <p:nvPr/>
        </p:nvSpPr>
        <p:spPr bwMode="auto">
          <a:xfrm>
            <a:off x="228600" y="3886200"/>
            <a:ext cx="8382000" cy="0"/>
          </a:xfrm>
          <a:prstGeom prst="line">
            <a:avLst/>
          </a:prstGeom>
          <a:noFill/>
          <a:ln w="38100">
            <a:solidFill>
              <a:srgbClr val="0A952E"/>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2935">
                                            <p:txEl>
                                              <p:pRg st="0" end="0"/>
                                            </p:txEl>
                                          </p:spTgt>
                                        </p:tgtEl>
                                        <p:attrNameLst>
                                          <p:attrName>style.visibility</p:attrName>
                                        </p:attrNameLst>
                                      </p:cBhvr>
                                      <p:to>
                                        <p:strVal val="visible"/>
                                      </p:to>
                                    </p:set>
                                    <p:animEffect transition="in" filter="blinds(horizontal)">
                                      <p:cBhvr>
                                        <p:cTn id="7" dur="500"/>
                                        <p:tgtEl>
                                          <p:spTgt spid="252935">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52935">
                                            <p:txEl>
                                              <p:pRg st="1" end="1"/>
                                            </p:txEl>
                                          </p:spTgt>
                                        </p:tgtEl>
                                        <p:attrNameLst>
                                          <p:attrName>style.visibility</p:attrName>
                                        </p:attrNameLst>
                                      </p:cBhvr>
                                      <p:to>
                                        <p:strVal val="visible"/>
                                      </p:to>
                                    </p:set>
                                    <p:animEffect transition="in" filter="blinds(horizontal)">
                                      <p:cBhvr>
                                        <p:cTn id="11" dur="500"/>
                                        <p:tgtEl>
                                          <p:spTgt spid="252935">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52935">
                                            <p:txEl>
                                              <p:pRg st="2" end="2"/>
                                            </p:txEl>
                                          </p:spTgt>
                                        </p:tgtEl>
                                        <p:attrNameLst>
                                          <p:attrName>style.visibility</p:attrName>
                                        </p:attrNameLst>
                                      </p:cBhvr>
                                      <p:to>
                                        <p:strVal val="visible"/>
                                      </p:to>
                                    </p:set>
                                    <p:animEffect transition="in" filter="blinds(horizontal)">
                                      <p:cBhvr>
                                        <p:cTn id="14" dur="500"/>
                                        <p:tgtEl>
                                          <p:spTgt spid="252935">
                                            <p:txEl>
                                              <p:pRg st="2" end="2"/>
                                            </p:txEl>
                                          </p:spTgt>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252935">
                                            <p:txEl>
                                              <p:pRg st="5" end="5"/>
                                            </p:txEl>
                                          </p:spTgt>
                                        </p:tgtEl>
                                        <p:attrNameLst>
                                          <p:attrName>style.visibility</p:attrName>
                                        </p:attrNameLst>
                                      </p:cBhvr>
                                      <p:to>
                                        <p:strVal val="visible"/>
                                      </p:to>
                                    </p:set>
                                    <p:animEffect transition="in" filter="blinds(horizontal)">
                                      <p:cBhvr>
                                        <p:cTn id="18" dur="500"/>
                                        <p:tgtEl>
                                          <p:spTgt spid="252935">
                                            <p:txEl>
                                              <p:pRg st="5" end="5"/>
                                            </p:txEl>
                                          </p:spTgt>
                                        </p:tgtEl>
                                      </p:cBhvr>
                                    </p:animEffect>
                                  </p:childTnLst>
                                </p:cTn>
                              </p:par>
                            </p:childTnLst>
                          </p:cTn>
                        </p:par>
                        <p:par>
                          <p:cTn id="19" fill="hold" nodeType="afterGroup">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252935">
                                            <p:txEl>
                                              <p:pRg st="6" end="6"/>
                                            </p:txEl>
                                          </p:spTgt>
                                        </p:tgtEl>
                                        <p:attrNameLst>
                                          <p:attrName>style.visibility</p:attrName>
                                        </p:attrNameLst>
                                      </p:cBhvr>
                                      <p:to>
                                        <p:strVal val="visible"/>
                                      </p:to>
                                    </p:set>
                                    <p:animEffect transition="in" filter="blinds(horizontal)">
                                      <p:cBhvr>
                                        <p:cTn id="22" dur="500"/>
                                        <p:tgtEl>
                                          <p:spTgt spid="252935">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2935">
                                            <p:txEl>
                                              <p:pRg st="7" end="7"/>
                                            </p:txEl>
                                          </p:spTgt>
                                        </p:tgtEl>
                                        <p:attrNameLst>
                                          <p:attrName>style.visibility</p:attrName>
                                        </p:attrNameLst>
                                      </p:cBhvr>
                                      <p:to>
                                        <p:strVal val="visible"/>
                                      </p:to>
                                    </p:set>
                                    <p:animEffect transition="in" filter="blinds(horizontal)">
                                      <p:cBhvr>
                                        <p:cTn id="25" dur="500"/>
                                        <p:tgtEl>
                                          <p:spTgt spid="252935">
                                            <p:txEl>
                                              <p:pRg st="7" end="7"/>
                                            </p:txEl>
                                          </p:spTgt>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252936"/>
                                        </p:tgtEl>
                                        <p:attrNameLst>
                                          <p:attrName>style.visibility</p:attrName>
                                        </p:attrNameLst>
                                      </p:cBhvr>
                                      <p:to>
                                        <p:strVal val="visible"/>
                                      </p:to>
                                    </p:set>
                                    <p:animEffect transition="in" filter="wipe(left)">
                                      <p:cBhvr>
                                        <p:cTn id="29" dur="500"/>
                                        <p:tgtEl>
                                          <p:spTgt spid="252936"/>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252937"/>
                                        </p:tgtEl>
                                        <p:attrNameLst>
                                          <p:attrName>style.visibility</p:attrName>
                                        </p:attrNameLst>
                                      </p:cBhvr>
                                      <p:to>
                                        <p:strVal val="visible"/>
                                      </p:to>
                                    </p:set>
                                    <p:animEffect transition="in" filter="wipe(left)">
                                      <p:cBhvr>
                                        <p:cTn id="33" dur="500"/>
                                        <p:tgtEl>
                                          <p:spTgt spid="2529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252938"/>
                                        </p:tgtEl>
                                        <p:attrNameLst>
                                          <p:attrName>style.visibility</p:attrName>
                                        </p:attrNameLst>
                                      </p:cBhvr>
                                      <p:to>
                                        <p:strVal val="visible"/>
                                      </p:to>
                                    </p:set>
                                    <p:anim calcmode="lin" valueType="num">
                                      <p:cBhvr additive="base">
                                        <p:cTn id="38" dur="500" fill="hold"/>
                                        <p:tgtEl>
                                          <p:spTgt spid="252938"/>
                                        </p:tgtEl>
                                        <p:attrNameLst>
                                          <p:attrName>ppt_x</p:attrName>
                                        </p:attrNameLst>
                                      </p:cBhvr>
                                      <p:tavLst>
                                        <p:tav tm="0">
                                          <p:val>
                                            <p:strVal val="#ppt_x"/>
                                          </p:val>
                                        </p:tav>
                                        <p:tav tm="100000">
                                          <p:val>
                                            <p:strVal val="#ppt_x"/>
                                          </p:val>
                                        </p:tav>
                                      </p:tavLst>
                                    </p:anim>
                                    <p:anim calcmode="lin" valueType="num">
                                      <p:cBhvr additive="base">
                                        <p:cTn id="39" dur="500" fill="hold"/>
                                        <p:tgtEl>
                                          <p:spTgt spid="252938"/>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500"/>
                            </p:stCondLst>
                            <p:childTnLst>
                              <p:par>
                                <p:cTn id="41" presetID="2" presetClass="entr" presetSubtype="1" fill="hold" grpId="0" nodeType="afterEffect">
                                  <p:stCondLst>
                                    <p:cond delay="0"/>
                                  </p:stCondLst>
                                  <p:childTnLst>
                                    <p:set>
                                      <p:cBhvr>
                                        <p:cTn id="42" dur="1" fill="hold">
                                          <p:stCondLst>
                                            <p:cond delay="0"/>
                                          </p:stCondLst>
                                        </p:cTn>
                                        <p:tgtEl>
                                          <p:spTgt spid="252939"/>
                                        </p:tgtEl>
                                        <p:attrNameLst>
                                          <p:attrName>style.visibility</p:attrName>
                                        </p:attrNameLst>
                                      </p:cBhvr>
                                      <p:to>
                                        <p:strVal val="visible"/>
                                      </p:to>
                                    </p:set>
                                    <p:anim calcmode="lin" valueType="num">
                                      <p:cBhvr additive="base">
                                        <p:cTn id="43" dur="500" fill="hold"/>
                                        <p:tgtEl>
                                          <p:spTgt spid="252939"/>
                                        </p:tgtEl>
                                        <p:attrNameLst>
                                          <p:attrName>ppt_x</p:attrName>
                                        </p:attrNameLst>
                                      </p:cBhvr>
                                      <p:tavLst>
                                        <p:tav tm="0">
                                          <p:val>
                                            <p:strVal val="#ppt_x"/>
                                          </p:val>
                                        </p:tav>
                                        <p:tav tm="100000">
                                          <p:val>
                                            <p:strVal val="#ppt_x"/>
                                          </p:val>
                                        </p:tav>
                                      </p:tavLst>
                                    </p:anim>
                                    <p:anim calcmode="lin" valueType="num">
                                      <p:cBhvr additive="base">
                                        <p:cTn id="44" dur="500" fill="hold"/>
                                        <p:tgtEl>
                                          <p:spTgt spid="252939"/>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252940"/>
                                        </p:tgtEl>
                                        <p:attrNameLst>
                                          <p:attrName>style.visibility</p:attrName>
                                        </p:attrNameLst>
                                      </p:cBhvr>
                                      <p:to>
                                        <p:strVal val="visible"/>
                                      </p:to>
                                    </p:set>
                                    <p:anim calcmode="lin" valueType="num">
                                      <p:cBhvr>
                                        <p:cTn id="49" dur="1000" fill="hold"/>
                                        <p:tgtEl>
                                          <p:spTgt spid="252940"/>
                                        </p:tgtEl>
                                        <p:attrNameLst>
                                          <p:attrName>ppt_w</p:attrName>
                                        </p:attrNameLst>
                                      </p:cBhvr>
                                      <p:tavLst>
                                        <p:tav tm="0">
                                          <p:val>
                                            <p:fltVal val="0"/>
                                          </p:val>
                                        </p:tav>
                                        <p:tav tm="100000">
                                          <p:val>
                                            <p:strVal val="#ppt_w"/>
                                          </p:val>
                                        </p:tav>
                                      </p:tavLst>
                                    </p:anim>
                                    <p:anim calcmode="lin" valueType="num">
                                      <p:cBhvr>
                                        <p:cTn id="50" dur="1000" fill="hold"/>
                                        <p:tgtEl>
                                          <p:spTgt spid="252940"/>
                                        </p:tgtEl>
                                        <p:attrNameLst>
                                          <p:attrName>ppt_h</p:attrName>
                                        </p:attrNameLst>
                                      </p:cBhvr>
                                      <p:tavLst>
                                        <p:tav tm="0">
                                          <p:val>
                                            <p:fltVal val="0"/>
                                          </p:val>
                                        </p:tav>
                                        <p:tav tm="100000">
                                          <p:val>
                                            <p:strVal val="#ppt_h"/>
                                          </p:val>
                                        </p:tav>
                                      </p:tavLst>
                                    </p:anim>
                                    <p:anim calcmode="lin" valueType="num">
                                      <p:cBhvr>
                                        <p:cTn id="51" dur="1000" fill="hold"/>
                                        <p:tgtEl>
                                          <p:spTgt spid="25294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52940"/>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1000"/>
                            </p:stCondLst>
                            <p:childTnLst>
                              <p:par>
                                <p:cTn id="54" presetID="15" presetClass="entr" presetSubtype="0" fill="hold" grpId="0" nodeType="afterEffect">
                                  <p:stCondLst>
                                    <p:cond delay="0"/>
                                  </p:stCondLst>
                                  <p:childTnLst>
                                    <p:set>
                                      <p:cBhvr>
                                        <p:cTn id="55" dur="1" fill="hold">
                                          <p:stCondLst>
                                            <p:cond delay="0"/>
                                          </p:stCondLst>
                                        </p:cTn>
                                        <p:tgtEl>
                                          <p:spTgt spid="252941"/>
                                        </p:tgtEl>
                                        <p:attrNameLst>
                                          <p:attrName>style.visibility</p:attrName>
                                        </p:attrNameLst>
                                      </p:cBhvr>
                                      <p:to>
                                        <p:strVal val="visible"/>
                                      </p:to>
                                    </p:set>
                                    <p:anim calcmode="lin" valueType="num">
                                      <p:cBhvr>
                                        <p:cTn id="56" dur="1000" fill="hold"/>
                                        <p:tgtEl>
                                          <p:spTgt spid="252941"/>
                                        </p:tgtEl>
                                        <p:attrNameLst>
                                          <p:attrName>ppt_w</p:attrName>
                                        </p:attrNameLst>
                                      </p:cBhvr>
                                      <p:tavLst>
                                        <p:tav tm="0">
                                          <p:val>
                                            <p:fltVal val="0"/>
                                          </p:val>
                                        </p:tav>
                                        <p:tav tm="100000">
                                          <p:val>
                                            <p:strVal val="#ppt_w"/>
                                          </p:val>
                                        </p:tav>
                                      </p:tavLst>
                                    </p:anim>
                                    <p:anim calcmode="lin" valueType="num">
                                      <p:cBhvr>
                                        <p:cTn id="57" dur="1000" fill="hold"/>
                                        <p:tgtEl>
                                          <p:spTgt spid="252941"/>
                                        </p:tgtEl>
                                        <p:attrNameLst>
                                          <p:attrName>ppt_h</p:attrName>
                                        </p:attrNameLst>
                                      </p:cBhvr>
                                      <p:tavLst>
                                        <p:tav tm="0">
                                          <p:val>
                                            <p:fltVal val="0"/>
                                          </p:val>
                                        </p:tav>
                                        <p:tav tm="100000">
                                          <p:val>
                                            <p:strVal val="#ppt_h"/>
                                          </p:val>
                                        </p:tav>
                                      </p:tavLst>
                                    </p:anim>
                                    <p:anim calcmode="lin" valueType="num">
                                      <p:cBhvr>
                                        <p:cTn id="58" dur="1000" fill="hold"/>
                                        <p:tgtEl>
                                          <p:spTgt spid="25294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529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5" grpId="0" build="p" autoUpdateAnimBg="0" advAuto="0"/>
      <p:bldP spid="252938" grpId="0" animBg="1" autoUpdateAnimBg="0"/>
      <p:bldP spid="252939" grpId="0" animBg="1" autoUpdateAnimBg="0"/>
      <p:bldP spid="252940" grpId="0" animBg="1" autoUpdateAnimBg="0"/>
      <p:bldP spid="25294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1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156"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15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4982" name="Rectangle 6"/>
          <p:cNvSpPr>
            <a:spLocks noGrp="1" noChangeArrowheads="1"/>
          </p:cNvSpPr>
          <p:nvPr>
            <p:ph type="title"/>
          </p:nvPr>
        </p:nvSpPr>
        <p:spPr>
          <a:xfrm>
            <a:off x="381000" y="266700"/>
            <a:ext cx="7924800" cy="1104900"/>
          </a:xfrm>
        </p:spPr>
        <p:txBody>
          <a:bodyPr lIns="90488" tIns="44450" rIns="90488" bIns="44450"/>
          <a:lstStyle/>
          <a:p>
            <a:pPr>
              <a:defRPr/>
            </a:pPr>
            <a:r>
              <a:rPr lang="en-US"/>
              <a:t>Accruals vs. Deferrals </a:t>
            </a:r>
            <a:r>
              <a:rPr lang="en-US">
                <a:solidFill>
                  <a:schemeClr val="tx1"/>
                </a:solidFill>
                <a:effectLst>
                  <a:outerShdw blurRad="38100" dist="38100" dir="2700000" algn="tl">
                    <a:srgbClr val="C0C0C0"/>
                  </a:outerShdw>
                </a:effectLst>
              </a:rPr>
              <a:t>(Expenses)</a:t>
            </a:r>
          </a:p>
        </p:txBody>
      </p:sp>
      <p:sp>
        <p:nvSpPr>
          <p:cNvPr id="254983" name="Rectangle 7" descr="Rectangle: Click to edit Master text styles&#10;Second level&#10;Third level&#10;Fourth level&#10;Fifth level"/>
          <p:cNvSpPr>
            <a:spLocks noGrp="1" noChangeArrowheads="1"/>
          </p:cNvSpPr>
          <p:nvPr>
            <p:ph type="body" idx="1"/>
          </p:nvPr>
        </p:nvSpPr>
        <p:spPr>
          <a:xfrm>
            <a:off x="609600" y="1676400"/>
            <a:ext cx="8108950" cy="3886200"/>
          </a:xfrm>
        </p:spPr>
        <p:txBody>
          <a:bodyPr lIns="90488" tIns="44450" rIns="90488" bIns="44450"/>
          <a:lstStyle/>
          <a:p>
            <a:pPr>
              <a:lnSpc>
                <a:spcPct val="90000"/>
              </a:lnSpc>
              <a:defRPr/>
            </a:pPr>
            <a:r>
              <a:rPr lang="en-US" b="1" u="sng" dirty="0">
                <a:effectLst>
                  <a:outerShdw blurRad="38100" dist="38100" dir="2700000" algn="tl">
                    <a:srgbClr val="C0C0C0"/>
                  </a:outerShdw>
                </a:effectLst>
              </a:rPr>
              <a:t>Accrual event</a:t>
            </a:r>
          </a:p>
          <a:p>
            <a:pPr>
              <a:lnSpc>
                <a:spcPct val="90000"/>
              </a:lnSpc>
              <a:buFont typeface="Wingdings" pitchFamily="2" charset="2"/>
              <a:buNone/>
              <a:defRPr/>
            </a:pPr>
            <a:r>
              <a:rPr lang="en-US" b="1" dirty="0">
                <a:effectLst>
                  <a:outerShdw blurRad="38100" dist="38100" dir="2700000" algn="tl">
                    <a:srgbClr val="C0C0C0"/>
                  </a:outerShdw>
                </a:effectLst>
              </a:rPr>
              <a:t>           </a:t>
            </a:r>
            <a:r>
              <a:rPr lang="en-US" sz="2800" b="1" u="sng" dirty="0">
                <a:effectLst>
                  <a:outerShdw blurRad="38100" dist="38100" dir="2700000" algn="tl">
                    <a:srgbClr val="C0C0C0"/>
                  </a:outerShdw>
                </a:effectLst>
              </a:rPr>
              <a:t>Now	</a:t>
            </a:r>
            <a:r>
              <a:rPr lang="en-US" sz="2800" b="1" dirty="0">
                <a:effectLst>
                  <a:outerShdw blurRad="38100" dist="38100" dir="2700000" algn="tl">
                    <a:srgbClr val="C0C0C0"/>
                  </a:outerShdw>
                </a:effectLst>
              </a:rPr>
              <a:t>				</a:t>
            </a:r>
            <a:r>
              <a:rPr lang="en-US" sz="2800" b="1" u="sng" dirty="0">
                <a:effectLst>
                  <a:outerShdw blurRad="38100" dist="38100" dir="2700000" algn="tl">
                    <a:srgbClr val="C0C0C0"/>
                  </a:outerShdw>
                </a:effectLst>
              </a:rPr>
              <a:t>Later</a:t>
            </a:r>
          </a:p>
          <a:p>
            <a:pPr lvl="1">
              <a:lnSpc>
                <a:spcPct val="90000"/>
              </a:lnSpc>
              <a:buFont typeface="Wingdings" pitchFamily="2" charset="2"/>
              <a:buNone/>
              <a:defRPr/>
            </a:pPr>
            <a:r>
              <a:rPr lang="en-US" dirty="0"/>
              <a:t>Business action                        </a:t>
            </a:r>
            <a:r>
              <a:rPr lang="en-US" u="sng" dirty="0"/>
              <a:t>Cash</a:t>
            </a:r>
            <a:r>
              <a:rPr lang="en-US" dirty="0"/>
              <a:t> exchange</a:t>
            </a:r>
          </a:p>
          <a:p>
            <a:pPr lvl="1">
              <a:lnSpc>
                <a:spcPct val="90000"/>
              </a:lnSpc>
              <a:buFont typeface="Wingdings" pitchFamily="2" charset="2"/>
              <a:buNone/>
              <a:defRPr/>
            </a:pPr>
            <a:endParaRPr lang="en-US" dirty="0"/>
          </a:p>
          <a:p>
            <a:pPr lvl="1">
              <a:lnSpc>
                <a:spcPct val="90000"/>
              </a:lnSpc>
              <a:buFont typeface="Wingdings" pitchFamily="2" charset="2"/>
              <a:buNone/>
              <a:defRPr/>
            </a:pPr>
            <a:endParaRPr lang="en-US" dirty="0"/>
          </a:p>
          <a:p>
            <a:pPr>
              <a:lnSpc>
                <a:spcPct val="90000"/>
              </a:lnSpc>
              <a:defRPr/>
            </a:pPr>
            <a:r>
              <a:rPr lang="en-US" b="1" u="sng" dirty="0">
                <a:solidFill>
                  <a:srgbClr val="FF0000"/>
                </a:solidFill>
                <a:effectLst>
                  <a:outerShdw blurRad="38100" dist="38100" dir="2700000" algn="tl">
                    <a:srgbClr val="C0C0C0"/>
                  </a:outerShdw>
                </a:effectLst>
              </a:rPr>
              <a:t>Deferral event</a:t>
            </a:r>
          </a:p>
          <a:p>
            <a:pPr>
              <a:lnSpc>
                <a:spcPct val="90000"/>
              </a:lnSpc>
              <a:buFont typeface="Wingdings" pitchFamily="2" charset="2"/>
              <a:buNone/>
              <a:defRPr/>
            </a:pPr>
            <a:r>
              <a:rPr lang="en-US" b="1" dirty="0">
                <a:effectLst>
                  <a:outerShdw blurRad="38100" dist="38100" dir="2700000" algn="tl">
                    <a:srgbClr val="C0C0C0"/>
                  </a:outerShdw>
                </a:effectLst>
              </a:rPr>
              <a:t>		  </a:t>
            </a:r>
            <a:r>
              <a:rPr lang="en-US" sz="2800" b="1" u="sng" dirty="0">
                <a:effectLst>
                  <a:outerShdw blurRad="38100" dist="38100" dir="2700000" algn="tl">
                    <a:srgbClr val="C0C0C0"/>
                  </a:outerShdw>
                </a:effectLst>
              </a:rPr>
              <a:t>Now	</a:t>
            </a:r>
            <a:r>
              <a:rPr lang="en-US" sz="2800" b="1" dirty="0">
                <a:effectLst>
                  <a:outerShdw blurRad="38100" dist="38100" dir="2700000" algn="tl">
                    <a:srgbClr val="C0C0C0"/>
                  </a:outerShdw>
                </a:effectLst>
              </a:rPr>
              <a:t>				</a:t>
            </a:r>
            <a:r>
              <a:rPr lang="en-US" sz="2800" b="1" u="sng" dirty="0">
                <a:effectLst>
                  <a:outerShdw blurRad="38100" dist="38100" dir="2700000" algn="tl">
                    <a:srgbClr val="C0C0C0"/>
                  </a:outerShdw>
                </a:effectLst>
              </a:rPr>
              <a:t>Later</a:t>
            </a:r>
            <a:endParaRPr lang="en-US" b="1" u="sng" dirty="0">
              <a:effectLst>
                <a:outerShdw blurRad="38100" dist="38100" dir="2700000" algn="tl">
                  <a:srgbClr val="C0C0C0"/>
                </a:outerShdw>
              </a:effectLst>
            </a:endParaRPr>
          </a:p>
          <a:p>
            <a:pPr lvl="1">
              <a:lnSpc>
                <a:spcPct val="90000"/>
              </a:lnSpc>
              <a:buFont typeface="Wingdings" pitchFamily="2" charset="2"/>
              <a:buNone/>
              <a:defRPr/>
            </a:pPr>
            <a:r>
              <a:rPr lang="en-US" u="sng" dirty="0"/>
              <a:t>Cash</a:t>
            </a:r>
            <a:r>
              <a:rPr lang="en-US" dirty="0"/>
              <a:t> exchange                         Business action</a:t>
            </a:r>
          </a:p>
        </p:txBody>
      </p:sp>
      <p:sp>
        <p:nvSpPr>
          <p:cNvPr id="254984" name="Line 8"/>
          <p:cNvSpPr>
            <a:spLocks noChangeShapeType="1"/>
          </p:cNvSpPr>
          <p:nvPr/>
        </p:nvSpPr>
        <p:spPr bwMode="auto">
          <a:xfrm>
            <a:off x="3733800" y="2743200"/>
            <a:ext cx="1676400"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a:defRPr/>
            </a:pPr>
            <a:endParaRPr lang="en-US"/>
          </a:p>
        </p:txBody>
      </p:sp>
      <p:sp>
        <p:nvSpPr>
          <p:cNvPr id="254985" name="Line 9"/>
          <p:cNvSpPr>
            <a:spLocks noChangeShapeType="1"/>
          </p:cNvSpPr>
          <p:nvPr/>
        </p:nvSpPr>
        <p:spPr bwMode="auto">
          <a:xfrm>
            <a:off x="3733800" y="5181600"/>
            <a:ext cx="1905000" cy="0"/>
          </a:xfrm>
          <a:prstGeom prst="line">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
        <p:nvSpPr>
          <p:cNvPr id="254986" name="Text Box 10"/>
          <p:cNvSpPr txBox="1">
            <a:spLocks noChangeArrowheads="1"/>
          </p:cNvSpPr>
          <p:nvPr/>
        </p:nvSpPr>
        <p:spPr bwMode="auto">
          <a:xfrm>
            <a:off x="609600" y="3200400"/>
            <a:ext cx="3810000" cy="646113"/>
          </a:xfrm>
          <a:prstGeom prst="rect">
            <a:avLst/>
          </a:prstGeom>
          <a:noFill/>
          <a:ln w="12700">
            <a:solidFill>
              <a:srgbClr val="0A952E"/>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6600FF"/>
                </a:solidFill>
                <a:latin typeface="Times New Roman" pitchFamily="18" charset="0"/>
              </a:rPr>
              <a:t>Incurred expense on credit. (Haven’t paid yet.)</a:t>
            </a:r>
          </a:p>
        </p:txBody>
      </p:sp>
      <p:sp>
        <p:nvSpPr>
          <p:cNvPr id="254987" name="Text Box 11"/>
          <p:cNvSpPr txBox="1">
            <a:spLocks noChangeArrowheads="1"/>
          </p:cNvSpPr>
          <p:nvPr/>
        </p:nvSpPr>
        <p:spPr bwMode="auto">
          <a:xfrm>
            <a:off x="4572000" y="3200400"/>
            <a:ext cx="4114800" cy="646113"/>
          </a:xfrm>
          <a:prstGeom prst="rect">
            <a:avLst/>
          </a:prstGeom>
          <a:noFill/>
          <a:ln w="12700">
            <a:solidFill>
              <a:srgbClr val="0A952E"/>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FF3300"/>
                </a:solidFill>
                <a:latin typeface="Times New Roman" pitchFamily="18" charset="0"/>
              </a:rPr>
              <a:t>Use cash to pay for expense previously recorded</a:t>
            </a:r>
            <a:r>
              <a:rPr lang="en-US">
                <a:solidFill>
                  <a:schemeClr val="accent2"/>
                </a:solidFill>
                <a:latin typeface="Times New Roman" pitchFamily="18" charset="0"/>
              </a:rPr>
              <a:t>.</a:t>
            </a:r>
          </a:p>
        </p:txBody>
      </p:sp>
      <p:sp>
        <p:nvSpPr>
          <p:cNvPr id="254988" name="Text Box 12"/>
          <p:cNvSpPr txBox="1">
            <a:spLocks noChangeArrowheads="1"/>
          </p:cNvSpPr>
          <p:nvPr/>
        </p:nvSpPr>
        <p:spPr bwMode="auto">
          <a:xfrm>
            <a:off x="0" y="5638800"/>
            <a:ext cx="4495800" cy="646113"/>
          </a:xfrm>
          <a:prstGeom prst="rect">
            <a:avLst/>
          </a:prstGeom>
          <a:solidFill>
            <a:srgbClr val="E4D7B2"/>
          </a:solidFill>
          <a:ln w="12700">
            <a:solidFill>
              <a:srgbClr val="0A952E"/>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FF3300"/>
                </a:solidFill>
                <a:latin typeface="Times New Roman" pitchFamily="18" charset="0"/>
              </a:rPr>
              <a:t>Pay Cash now for something that will not be EXPENSED until later.</a:t>
            </a:r>
          </a:p>
        </p:txBody>
      </p:sp>
      <p:sp>
        <p:nvSpPr>
          <p:cNvPr id="254989" name="Text Box 13"/>
          <p:cNvSpPr txBox="1">
            <a:spLocks noChangeArrowheads="1"/>
          </p:cNvSpPr>
          <p:nvPr/>
        </p:nvSpPr>
        <p:spPr bwMode="auto">
          <a:xfrm>
            <a:off x="4648200" y="5562600"/>
            <a:ext cx="4267200" cy="774700"/>
          </a:xfrm>
          <a:prstGeom prst="rect">
            <a:avLst/>
          </a:prstGeom>
          <a:solidFill>
            <a:srgbClr val="E4D7B2"/>
          </a:solidFill>
          <a:ln w="12700">
            <a:solidFill>
              <a:srgbClr val="0A952E"/>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a:solidFill>
                  <a:srgbClr val="6600FF"/>
                </a:solidFill>
                <a:latin typeface="Times New Roman" pitchFamily="18" charset="0"/>
              </a:rPr>
              <a:t>Record an EXPENSE when item purchased before is used up. </a:t>
            </a:r>
          </a:p>
        </p:txBody>
      </p:sp>
      <p:sp>
        <p:nvSpPr>
          <p:cNvPr id="49166" name="Line 14"/>
          <p:cNvSpPr>
            <a:spLocks noChangeShapeType="1"/>
          </p:cNvSpPr>
          <p:nvPr/>
        </p:nvSpPr>
        <p:spPr bwMode="auto">
          <a:xfrm>
            <a:off x="228600" y="3886200"/>
            <a:ext cx="8382000" cy="0"/>
          </a:xfrm>
          <a:prstGeom prst="line">
            <a:avLst/>
          </a:prstGeom>
          <a:noFill/>
          <a:ln w="38100">
            <a:solidFill>
              <a:srgbClr val="0A952E"/>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4983">
                                            <p:txEl>
                                              <p:pRg st="0" end="0"/>
                                            </p:txEl>
                                          </p:spTgt>
                                        </p:tgtEl>
                                        <p:attrNameLst>
                                          <p:attrName>style.visibility</p:attrName>
                                        </p:attrNameLst>
                                      </p:cBhvr>
                                      <p:to>
                                        <p:strVal val="visible"/>
                                      </p:to>
                                    </p:set>
                                    <p:animEffect transition="in" filter="blinds(horizontal)">
                                      <p:cBhvr>
                                        <p:cTn id="7" dur="500"/>
                                        <p:tgtEl>
                                          <p:spTgt spid="254983">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54983">
                                            <p:txEl>
                                              <p:pRg st="1" end="1"/>
                                            </p:txEl>
                                          </p:spTgt>
                                        </p:tgtEl>
                                        <p:attrNameLst>
                                          <p:attrName>style.visibility</p:attrName>
                                        </p:attrNameLst>
                                      </p:cBhvr>
                                      <p:to>
                                        <p:strVal val="visible"/>
                                      </p:to>
                                    </p:set>
                                    <p:animEffect transition="in" filter="blinds(horizontal)">
                                      <p:cBhvr>
                                        <p:cTn id="11" dur="500"/>
                                        <p:tgtEl>
                                          <p:spTgt spid="254983">
                                            <p:txEl>
                                              <p:pRg st="1" end="1"/>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254983">
                                            <p:txEl>
                                              <p:pRg st="2" end="2"/>
                                            </p:txEl>
                                          </p:spTgt>
                                        </p:tgtEl>
                                        <p:attrNameLst>
                                          <p:attrName>style.visibility</p:attrName>
                                        </p:attrNameLst>
                                      </p:cBhvr>
                                      <p:to>
                                        <p:strVal val="visible"/>
                                      </p:to>
                                    </p:set>
                                    <p:animEffect transition="in" filter="blinds(horizontal)">
                                      <p:cBhvr>
                                        <p:cTn id="14" dur="500"/>
                                        <p:tgtEl>
                                          <p:spTgt spid="254983">
                                            <p:txEl>
                                              <p:pRg st="2" end="2"/>
                                            </p:txEl>
                                          </p:spTgt>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254983">
                                            <p:txEl>
                                              <p:pRg st="5" end="5"/>
                                            </p:txEl>
                                          </p:spTgt>
                                        </p:tgtEl>
                                        <p:attrNameLst>
                                          <p:attrName>style.visibility</p:attrName>
                                        </p:attrNameLst>
                                      </p:cBhvr>
                                      <p:to>
                                        <p:strVal val="visible"/>
                                      </p:to>
                                    </p:set>
                                    <p:animEffect transition="in" filter="blinds(horizontal)">
                                      <p:cBhvr>
                                        <p:cTn id="18" dur="500"/>
                                        <p:tgtEl>
                                          <p:spTgt spid="254983">
                                            <p:txEl>
                                              <p:pRg st="5" end="5"/>
                                            </p:txEl>
                                          </p:spTgt>
                                        </p:tgtEl>
                                      </p:cBhvr>
                                    </p:animEffect>
                                  </p:childTnLst>
                                </p:cTn>
                              </p:par>
                            </p:childTnLst>
                          </p:cTn>
                        </p:par>
                        <p:par>
                          <p:cTn id="19" fill="hold" nodeType="afterGroup">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254983">
                                            <p:txEl>
                                              <p:pRg st="6" end="6"/>
                                            </p:txEl>
                                          </p:spTgt>
                                        </p:tgtEl>
                                        <p:attrNameLst>
                                          <p:attrName>style.visibility</p:attrName>
                                        </p:attrNameLst>
                                      </p:cBhvr>
                                      <p:to>
                                        <p:strVal val="visible"/>
                                      </p:to>
                                    </p:set>
                                    <p:animEffect transition="in" filter="blinds(horizontal)">
                                      <p:cBhvr>
                                        <p:cTn id="22" dur="500"/>
                                        <p:tgtEl>
                                          <p:spTgt spid="254983">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54983">
                                            <p:txEl>
                                              <p:pRg st="7" end="7"/>
                                            </p:txEl>
                                          </p:spTgt>
                                        </p:tgtEl>
                                        <p:attrNameLst>
                                          <p:attrName>style.visibility</p:attrName>
                                        </p:attrNameLst>
                                      </p:cBhvr>
                                      <p:to>
                                        <p:strVal val="visible"/>
                                      </p:to>
                                    </p:set>
                                    <p:animEffect transition="in" filter="blinds(horizontal)">
                                      <p:cBhvr>
                                        <p:cTn id="25" dur="500"/>
                                        <p:tgtEl>
                                          <p:spTgt spid="254983">
                                            <p:txEl>
                                              <p:pRg st="7" end="7"/>
                                            </p:txEl>
                                          </p:spTgt>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254984"/>
                                        </p:tgtEl>
                                        <p:attrNameLst>
                                          <p:attrName>style.visibility</p:attrName>
                                        </p:attrNameLst>
                                      </p:cBhvr>
                                      <p:to>
                                        <p:strVal val="visible"/>
                                      </p:to>
                                    </p:set>
                                    <p:animEffect transition="in" filter="wipe(left)">
                                      <p:cBhvr>
                                        <p:cTn id="29" dur="500"/>
                                        <p:tgtEl>
                                          <p:spTgt spid="254984"/>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254985"/>
                                        </p:tgtEl>
                                        <p:attrNameLst>
                                          <p:attrName>style.visibility</p:attrName>
                                        </p:attrNameLst>
                                      </p:cBhvr>
                                      <p:to>
                                        <p:strVal val="visible"/>
                                      </p:to>
                                    </p:set>
                                    <p:animEffect transition="in" filter="wipe(left)">
                                      <p:cBhvr>
                                        <p:cTn id="33" dur="500"/>
                                        <p:tgtEl>
                                          <p:spTgt spid="25498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254986"/>
                                        </p:tgtEl>
                                        <p:attrNameLst>
                                          <p:attrName>style.visibility</p:attrName>
                                        </p:attrNameLst>
                                      </p:cBhvr>
                                      <p:to>
                                        <p:strVal val="visible"/>
                                      </p:to>
                                    </p:set>
                                    <p:anim calcmode="lin" valueType="num">
                                      <p:cBhvr additive="base">
                                        <p:cTn id="38" dur="500" fill="hold"/>
                                        <p:tgtEl>
                                          <p:spTgt spid="254986"/>
                                        </p:tgtEl>
                                        <p:attrNameLst>
                                          <p:attrName>ppt_x</p:attrName>
                                        </p:attrNameLst>
                                      </p:cBhvr>
                                      <p:tavLst>
                                        <p:tav tm="0">
                                          <p:val>
                                            <p:strVal val="#ppt_x"/>
                                          </p:val>
                                        </p:tav>
                                        <p:tav tm="100000">
                                          <p:val>
                                            <p:strVal val="#ppt_x"/>
                                          </p:val>
                                        </p:tav>
                                      </p:tavLst>
                                    </p:anim>
                                    <p:anim calcmode="lin" valueType="num">
                                      <p:cBhvr additive="base">
                                        <p:cTn id="39" dur="500" fill="hold"/>
                                        <p:tgtEl>
                                          <p:spTgt spid="254986"/>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500"/>
                            </p:stCondLst>
                            <p:childTnLst>
                              <p:par>
                                <p:cTn id="41" presetID="2" presetClass="entr" presetSubtype="1" fill="hold" grpId="0" nodeType="afterEffect">
                                  <p:stCondLst>
                                    <p:cond delay="0"/>
                                  </p:stCondLst>
                                  <p:childTnLst>
                                    <p:set>
                                      <p:cBhvr>
                                        <p:cTn id="42" dur="1" fill="hold">
                                          <p:stCondLst>
                                            <p:cond delay="0"/>
                                          </p:stCondLst>
                                        </p:cTn>
                                        <p:tgtEl>
                                          <p:spTgt spid="254987"/>
                                        </p:tgtEl>
                                        <p:attrNameLst>
                                          <p:attrName>style.visibility</p:attrName>
                                        </p:attrNameLst>
                                      </p:cBhvr>
                                      <p:to>
                                        <p:strVal val="visible"/>
                                      </p:to>
                                    </p:set>
                                    <p:anim calcmode="lin" valueType="num">
                                      <p:cBhvr additive="base">
                                        <p:cTn id="43" dur="500" fill="hold"/>
                                        <p:tgtEl>
                                          <p:spTgt spid="254987"/>
                                        </p:tgtEl>
                                        <p:attrNameLst>
                                          <p:attrName>ppt_x</p:attrName>
                                        </p:attrNameLst>
                                      </p:cBhvr>
                                      <p:tavLst>
                                        <p:tav tm="0">
                                          <p:val>
                                            <p:strVal val="#ppt_x"/>
                                          </p:val>
                                        </p:tav>
                                        <p:tav tm="100000">
                                          <p:val>
                                            <p:strVal val="#ppt_x"/>
                                          </p:val>
                                        </p:tav>
                                      </p:tavLst>
                                    </p:anim>
                                    <p:anim calcmode="lin" valueType="num">
                                      <p:cBhvr additive="base">
                                        <p:cTn id="44" dur="500" fill="hold"/>
                                        <p:tgtEl>
                                          <p:spTgt spid="254987"/>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254988"/>
                                        </p:tgtEl>
                                        <p:attrNameLst>
                                          <p:attrName>style.visibility</p:attrName>
                                        </p:attrNameLst>
                                      </p:cBhvr>
                                      <p:to>
                                        <p:strVal val="visible"/>
                                      </p:to>
                                    </p:set>
                                    <p:anim calcmode="lin" valueType="num">
                                      <p:cBhvr>
                                        <p:cTn id="49" dur="1000" fill="hold"/>
                                        <p:tgtEl>
                                          <p:spTgt spid="254988"/>
                                        </p:tgtEl>
                                        <p:attrNameLst>
                                          <p:attrName>ppt_w</p:attrName>
                                        </p:attrNameLst>
                                      </p:cBhvr>
                                      <p:tavLst>
                                        <p:tav tm="0">
                                          <p:val>
                                            <p:fltVal val="0"/>
                                          </p:val>
                                        </p:tav>
                                        <p:tav tm="100000">
                                          <p:val>
                                            <p:strVal val="#ppt_w"/>
                                          </p:val>
                                        </p:tav>
                                      </p:tavLst>
                                    </p:anim>
                                    <p:anim calcmode="lin" valueType="num">
                                      <p:cBhvr>
                                        <p:cTn id="50" dur="1000" fill="hold"/>
                                        <p:tgtEl>
                                          <p:spTgt spid="254988"/>
                                        </p:tgtEl>
                                        <p:attrNameLst>
                                          <p:attrName>ppt_h</p:attrName>
                                        </p:attrNameLst>
                                      </p:cBhvr>
                                      <p:tavLst>
                                        <p:tav tm="0">
                                          <p:val>
                                            <p:fltVal val="0"/>
                                          </p:val>
                                        </p:tav>
                                        <p:tav tm="100000">
                                          <p:val>
                                            <p:strVal val="#ppt_h"/>
                                          </p:val>
                                        </p:tav>
                                      </p:tavLst>
                                    </p:anim>
                                    <p:anim calcmode="lin" valueType="num">
                                      <p:cBhvr>
                                        <p:cTn id="51" dur="1000" fill="hold"/>
                                        <p:tgtEl>
                                          <p:spTgt spid="25498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54988"/>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1000"/>
                            </p:stCondLst>
                            <p:childTnLst>
                              <p:par>
                                <p:cTn id="54" presetID="15" presetClass="entr" presetSubtype="0" fill="hold" grpId="0" nodeType="afterEffect">
                                  <p:stCondLst>
                                    <p:cond delay="0"/>
                                  </p:stCondLst>
                                  <p:childTnLst>
                                    <p:set>
                                      <p:cBhvr>
                                        <p:cTn id="55" dur="1" fill="hold">
                                          <p:stCondLst>
                                            <p:cond delay="0"/>
                                          </p:stCondLst>
                                        </p:cTn>
                                        <p:tgtEl>
                                          <p:spTgt spid="254989"/>
                                        </p:tgtEl>
                                        <p:attrNameLst>
                                          <p:attrName>style.visibility</p:attrName>
                                        </p:attrNameLst>
                                      </p:cBhvr>
                                      <p:to>
                                        <p:strVal val="visible"/>
                                      </p:to>
                                    </p:set>
                                    <p:anim calcmode="lin" valueType="num">
                                      <p:cBhvr>
                                        <p:cTn id="56" dur="1000" fill="hold"/>
                                        <p:tgtEl>
                                          <p:spTgt spid="254989"/>
                                        </p:tgtEl>
                                        <p:attrNameLst>
                                          <p:attrName>ppt_w</p:attrName>
                                        </p:attrNameLst>
                                      </p:cBhvr>
                                      <p:tavLst>
                                        <p:tav tm="0">
                                          <p:val>
                                            <p:fltVal val="0"/>
                                          </p:val>
                                        </p:tav>
                                        <p:tav tm="100000">
                                          <p:val>
                                            <p:strVal val="#ppt_w"/>
                                          </p:val>
                                        </p:tav>
                                      </p:tavLst>
                                    </p:anim>
                                    <p:anim calcmode="lin" valueType="num">
                                      <p:cBhvr>
                                        <p:cTn id="57" dur="1000" fill="hold"/>
                                        <p:tgtEl>
                                          <p:spTgt spid="254989"/>
                                        </p:tgtEl>
                                        <p:attrNameLst>
                                          <p:attrName>ppt_h</p:attrName>
                                        </p:attrNameLst>
                                      </p:cBhvr>
                                      <p:tavLst>
                                        <p:tav tm="0">
                                          <p:val>
                                            <p:fltVal val="0"/>
                                          </p:val>
                                        </p:tav>
                                        <p:tav tm="100000">
                                          <p:val>
                                            <p:strVal val="#ppt_h"/>
                                          </p:val>
                                        </p:tav>
                                      </p:tavLst>
                                    </p:anim>
                                    <p:anim calcmode="lin" valueType="num">
                                      <p:cBhvr>
                                        <p:cTn id="58" dur="1000" fill="hold"/>
                                        <p:tgtEl>
                                          <p:spTgt spid="25498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549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3" grpId="0" build="p" autoUpdateAnimBg="0" advAuto="0"/>
      <p:bldP spid="254986" grpId="0" animBg="1" autoUpdateAnimBg="0"/>
      <p:bldP spid="254987" grpId="0" animBg="1" autoUpdateAnimBg="0"/>
      <p:bldP spid="254988" grpId="0" animBg="1" autoUpdateAnimBg="0"/>
      <p:bldP spid="25498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14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149" name="Rectangle 4"/>
          <p:cNvSpPr>
            <a:spLocks noGrp="1" noChangeArrowheads="1"/>
          </p:cNvSpPr>
          <p:nvPr>
            <p:ph type="title"/>
          </p:nvPr>
        </p:nvSpPr>
        <p:spPr>
          <a:xfrm>
            <a:off x="609600" y="457200"/>
            <a:ext cx="7772400" cy="990600"/>
          </a:xfrm>
          <a:noFill/>
        </p:spPr>
        <p:txBody>
          <a:bodyPr lIns="90488" tIns="44450" rIns="90488" bIns="44450" anchor="t"/>
          <a:lstStyle/>
          <a:p>
            <a:pPr eaLnBrk="1" hangingPunct="1"/>
            <a:r>
              <a:rPr lang="en-US" smtClean="0"/>
              <a:t>    Review of Core Concepts</a:t>
            </a:r>
          </a:p>
        </p:txBody>
      </p:sp>
      <p:graphicFrame>
        <p:nvGraphicFramePr>
          <p:cNvPr id="6146" name="Object 5"/>
          <p:cNvGraphicFramePr>
            <a:graphicFrameLocks/>
          </p:cNvGraphicFramePr>
          <p:nvPr>
            <p:ph type="clipArt" sz="half" idx="1"/>
          </p:nvPr>
        </p:nvGraphicFramePr>
        <p:xfrm>
          <a:off x="3581400" y="5808663"/>
          <a:ext cx="2438400" cy="1049337"/>
        </p:xfrm>
        <a:graphic>
          <a:graphicData uri="http://schemas.openxmlformats.org/presentationml/2006/ole">
            <p:oleObj spid="_x0000_s6152" name="Clip" r:id="rId4" imgW="2364480" imgH="1891080" progId="">
              <p:embed/>
            </p:oleObj>
          </a:graphicData>
        </a:graphic>
      </p:graphicFrame>
      <p:sp>
        <p:nvSpPr>
          <p:cNvPr id="227334" name="Rectangle 6" descr="Rectangle: Click to edit Master text styles&#10;Second level&#10;Third level&#10;Fourth level&#10;Fifth level"/>
          <p:cNvSpPr>
            <a:spLocks noGrp="1" noChangeArrowheads="1"/>
          </p:cNvSpPr>
          <p:nvPr>
            <p:ph type="body" sz="half" idx="2"/>
          </p:nvPr>
        </p:nvSpPr>
        <p:spPr>
          <a:xfrm>
            <a:off x="609600" y="1752600"/>
            <a:ext cx="8143875" cy="3733800"/>
          </a:xfrm>
        </p:spPr>
        <p:txBody>
          <a:bodyPr lIns="90488" tIns="44450" rIns="90488" bIns="44450"/>
          <a:lstStyle/>
          <a:p>
            <a:pPr eaLnBrk="1" hangingPunct="1">
              <a:defRPr/>
            </a:pPr>
            <a:r>
              <a:rPr lang="en-US" sz="2800" b="1" dirty="0" smtClean="0">
                <a:solidFill>
                  <a:schemeClr val="tx2"/>
                </a:solidFill>
                <a:effectLst>
                  <a:outerShdw blurRad="38100" dist="38100" dir="2700000" algn="tl">
                    <a:srgbClr val="C0C0C0"/>
                  </a:outerShdw>
                </a:effectLst>
              </a:rPr>
              <a:t>Asset Source Transactions</a:t>
            </a:r>
            <a:r>
              <a:rPr lang="en-US" sz="2800" dirty="0" smtClean="0"/>
              <a:t>--an asset increases and a corresponding claims account increases</a:t>
            </a:r>
          </a:p>
          <a:p>
            <a:pPr eaLnBrk="1" hangingPunct="1">
              <a:defRPr/>
            </a:pPr>
            <a:r>
              <a:rPr lang="en-US" sz="2800" b="1" dirty="0" smtClean="0">
                <a:solidFill>
                  <a:schemeClr val="tx2"/>
                </a:solidFill>
                <a:effectLst>
                  <a:outerShdw blurRad="38100" dist="38100" dir="2700000" algn="tl">
                    <a:srgbClr val="C0C0C0"/>
                  </a:outerShdw>
                </a:effectLst>
              </a:rPr>
              <a:t>Asset Use Transactions</a:t>
            </a:r>
            <a:r>
              <a:rPr lang="en-US" sz="2800" dirty="0" smtClean="0"/>
              <a:t>--an asset decreases and a corresponding claims account decreases</a:t>
            </a:r>
          </a:p>
          <a:p>
            <a:pPr eaLnBrk="1" hangingPunct="1">
              <a:defRPr/>
            </a:pPr>
            <a:r>
              <a:rPr lang="en-US" sz="2800" b="1" dirty="0" smtClean="0">
                <a:solidFill>
                  <a:schemeClr val="tx2"/>
                </a:solidFill>
                <a:effectLst>
                  <a:outerShdw blurRad="38100" dist="38100" dir="2700000" algn="tl">
                    <a:srgbClr val="C0C0C0"/>
                  </a:outerShdw>
                </a:effectLst>
              </a:rPr>
              <a:t>Asset Exchange Transactions</a:t>
            </a:r>
            <a:r>
              <a:rPr lang="en-US" sz="2800" dirty="0" smtClean="0"/>
              <a:t>--one asset increases and another asset decreases</a:t>
            </a:r>
          </a:p>
          <a:p>
            <a:pPr eaLnBrk="1" hangingPunct="1">
              <a:defRPr/>
            </a:pPr>
            <a:r>
              <a:rPr lang="en-US" sz="2800" b="1" dirty="0" smtClean="0">
                <a:solidFill>
                  <a:schemeClr val="tx2"/>
                </a:solidFill>
                <a:effectLst>
                  <a:outerShdw blurRad="38100" dist="38100" dir="2700000" algn="tl">
                    <a:srgbClr val="C0C0C0"/>
                  </a:outerShdw>
                </a:effectLst>
              </a:rPr>
              <a:t>Claims Exchange Transactions</a:t>
            </a:r>
            <a:r>
              <a:rPr lang="en-US" sz="2800" dirty="0" smtClean="0"/>
              <a:t>--one claims account increases and another decreases</a:t>
            </a: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306E382F-7035-43F0-BB12-F23BF667CDBB}" type="slidenum">
              <a:rPr lang="en-US" smtClean="0">
                <a:solidFill>
                  <a:srgbClr val="490C00"/>
                </a:solidFill>
              </a:rPr>
              <a:pPr eaLnBrk="1" hangingPunct="1"/>
              <a:t>14</a:t>
            </a:fld>
            <a:endParaRPr lang="en-US" smtClean="0">
              <a:solidFill>
                <a:srgbClr val="490C00"/>
              </a:solidFill>
            </a:endParaRPr>
          </a:p>
        </p:txBody>
      </p:sp>
      <p:sp>
        <p:nvSpPr>
          <p:cNvPr id="7173" name="Text Box 2"/>
          <p:cNvSpPr txBox="1">
            <a:spLocks noChangeArrowheads="1"/>
          </p:cNvSpPr>
          <p:nvPr/>
        </p:nvSpPr>
        <p:spPr bwMode="auto">
          <a:xfrm>
            <a:off x="685800" y="381000"/>
            <a:ext cx="8001000" cy="955675"/>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latin typeface="Tahoma" pitchFamily="34" charset="0"/>
              </a:rPr>
              <a:t>Cato Consultants began </a:t>
            </a:r>
            <a:r>
              <a:rPr lang="en-US" sz="2800" b="1" dirty="0" smtClean="0">
                <a:latin typeface="Tahoma" pitchFamily="34" charset="0"/>
              </a:rPr>
              <a:t>2013 </a:t>
            </a:r>
            <a:r>
              <a:rPr lang="en-US" sz="2800" b="1" dirty="0">
                <a:latin typeface="Tahoma" pitchFamily="34" charset="0"/>
              </a:rPr>
              <a:t>with the following account balances:</a:t>
            </a:r>
          </a:p>
        </p:txBody>
      </p:sp>
      <p:graphicFrame>
        <p:nvGraphicFramePr>
          <p:cNvPr id="216070" name="Object 6"/>
          <p:cNvGraphicFramePr>
            <a:graphicFrameLocks noChangeAspect="1"/>
          </p:cNvGraphicFramePr>
          <p:nvPr/>
        </p:nvGraphicFramePr>
        <p:xfrm>
          <a:off x="914400" y="1828800"/>
          <a:ext cx="7593013" cy="1143000"/>
        </p:xfrm>
        <a:graphic>
          <a:graphicData uri="http://schemas.openxmlformats.org/presentationml/2006/ole">
            <p:oleObj spid="_x0000_s7178" name="Worksheet" r:id="rId4" imgW="5543487" imgH="676250" progId="Excel.Sheet.8">
              <p:embed/>
            </p:oleObj>
          </a:graphicData>
        </a:graphic>
      </p:graphicFrame>
      <p:sp>
        <p:nvSpPr>
          <p:cNvPr id="8" name="Text Box 2"/>
          <p:cNvSpPr txBox="1">
            <a:spLocks noChangeArrowheads="1"/>
          </p:cNvSpPr>
          <p:nvPr/>
        </p:nvSpPr>
        <p:spPr bwMode="auto">
          <a:xfrm>
            <a:off x="609600" y="3200400"/>
            <a:ext cx="8229600" cy="954088"/>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ahoma" pitchFamily="34" charset="0"/>
              </a:rPr>
              <a:t>Event 1:  Cato Consultants acquired $70,000 cash by issuing common stock.</a:t>
            </a:r>
          </a:p>
        </p:txBody>
      </p:sp>
      <p:graphicFrame>
        <p:nvGraphicFramePr>
          <p:cNvPr id="3" name="Object 3"/>
          <p:cNvGraphicFramePr>
            <a:graphicFrameLocks noChangeAspect="1"/>
          </p:cNvGraphicFramePr>
          <p:nvPr/>
        </p:nvGraphicFramePr>
        <p:xfrm>
          <a:off x="838200" y="5257800"/>
          <a:ext cx="7772400" cy="849313"/>
        </p:xfrm>
        <a:graphic>
          <a:graphicData uri="http://schemas.openxmlformats.org/presentationml/2006/ole">
            <p:oleObj spid="_x0000_s7179" name="Worksheet" r:id="rId5" imgW="8620174" imgH="838268" progId="Excel.Sheet.8">
              <p:embed/>
            </p:oleObj>
          </a:graphicData>
        </a:graphic>
      </p:graphicFrame>
      <p:sp>
        <p:nvSpPr>
          <p:cNvPr id="10" name="Oval 5"/>
          <p:cNvSpPr>
            <a:spLocks noChangeArrowheads="1"/>
          </p:cNvSpPr>
          <p:nvPr/>
        </p:nvSpPr>
        <p:spPr bwMode="auto">
          <a:xfrm>
            <a:off x="6172200" y="3886200"/>
            <a:ext cx="2971800" cy="1219200"/>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Source Transaction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70"/>
                                        </p:tgtEl>
                                        <p:attrNameLst>
                                          <p:attrName>style.visibility</p:attrName>
                                        </p:attrNameLst>
                                      </p:cBhvr>
                                      <p:to>
                                        <p:strVal val="visible"/>
                                      </p:to>
                                    </p:set>
                                    <p:anim calcmode="lin" valueType="num">
                                      <p:cBhvr additive="base">
                                        <p:cTn id="7" dur="500" fill="hold"/>
                                        <p:tgtEl>
                                          <p:spTgt spid="216070"/>
                                        </p:tgtEl>
                                        <p:attrNameLst>
                                          <p:attrName>ppt_x</p:attrName>
                                        </p:attrNameLst>
                                      </p:cBhvr>
                                      <p:tavLst>
                                        <p:tav tm="0">
                                          <p:val>
                                            <p:strVal val="#ppt_x"/>
                                          </p:val>
                                        </p:tav>
                                        <p:tav tm="100000">
                                          <p:val>
                                            <p:strVal val="#ppt_x"/>
                                          </p:val>
                                        </p:tav>
                                      </p:tavLst>
                                    </p:anim>
                                    <p:anim calcmode="lin" valueType="num">
                                      <p:cBhvr additive="base">
                                        <p:cTn id="8" dur="500" fill="hold"/>
                                        <p:tgtEl>
                                          <p:spTgt spid="216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BA6AD8CE-9C6D-435D-89AF-E05269B3E592}" type="slidenum">
              <a:rPr lang="en-US" smtClean="0">
                <a:solidFill>
                  <a:srgbClr val="490C00"/>
                </a:solidFill>
              </a:rPr>
              <a:pPr eaLnBrk="1" hangingPunct="1"/>
              <a:t>15</a:t>
            </a:fld>
            <a:endParaRPr lang="en-US" smtClean="0">
              <a:solidFill>
                <a:srgbClr val="490C00"/>
              </a:solidFill>
            </a:endParaRPr>
          </a:p>
        </p:txBody>
      </p:sp>
      <p:sp>
        <p:nvSpPr>
          <p:cNvPr id="8196" name="Text Box 2"/>
          <p:cNvSpPr txBox="1">
            <a:spLocks noChangeArrowheads="1"/>
          </p:cNvSpPr>
          <p:nvPr/>
        </p:nvSpPr>
        <p:spPr bwMode="auto">
          <a:xfrm>
            <a:off x="838200" y="293688"/>
            <a:ext cx="7620000" cy="1154112"/>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b="1" dirty="0">
                <a:latin typeface="Tahoma" pitchFamily="34" charset="0"/>
              </a:rPr>
              <a:t>Event 2:  During </a:t>
            </a:r>
            <a:r>
              <a:rPr lang="en-US" sz="2300" b="1" dirty="0" smtClean="0">
                <a:latin typeface="Tahoma" pitchFamily="34" charset="0"/>
              </a:rPr>
              <a:t>2013, </a:t>
            </a:r>
            <a:r>
              <a:rPr lang="en-US" sz="2300" b="1" dirty="0">
                <a:latin typeface="Tahoma" pitchFamily="34" charset="0"/>
              </a:rPr>
              <a:t>Cato Consultants provided $180,400 of consulting services to its clients but no cash has been collected.</a:t>
            </a:r>
          </a:p>
        </p:txBody>
      </p:sp>
      <p:grpSp>
        <p:nvGrpSpPr>
          <p:cNvPr id="2" name="Group 3"/>
          <p:cNvGrpSpPr>
            <a:grpSpLocks/>
          </p:cNvGrpSpPr>
          <p:nvPr/>
        </p:nvGrpSpPr>
        <p:grpSpPr bwMode="auto">
          <a:xfrm>
            <a:off x="914400" y="1955800"/>
            <a:ext cx="7543800" cy="1397000"/>
            <a:chOff x="576" y="1136"/>
            <a:chExt cx="4752" cy="880"/>
          </a:xfrm>
        </p:grpSpPr>
        <p:sp>
          <p:nvSpPr>
            <p:cNvPr id="8198" name="Text Box 4"/>
            <p:cNvSpPr txBox="1">
              <a:spLocks noChangeArrowheads="1"/>
            </p:cNvSpPr>
            <p:nvPr/>
          </p:nvSpPr>
          <p:spPr bwMode="auto">
            <a:xfrm>
              <a:off x="576" y="1136"/>
              <a:ext cx="2304" cy="843"/>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Increase assets (accounts receivable).</a:t>
              </a:r>
            </a:p>
            <a:p>
              <a:pPr eaLnBrk="1" hangingPunct="1">
                <a:spcBef>
                  <a:spcPct val="50000"/>
                </a:spcBef>
                <a:buFontTx/>
                <a:buAutoNum type="arabicPeriod"/>
              </a:pPr>
              <a:r>
                <a:rPr lang="en-US" b="1">
                  <a:latin typeface="Tahoma" pitchFamily="34" charset="0"/>
                </a:rPr>
                <a:t>Increase stockholders’ equity (retained earnings).</a:t>
              </a:r>
            </a:p>
          </p:txBody>
        </p:sp>
        <p:sp>
          <p:nvSpPr>
            <p:cNvPr id="8199" name="Oval 5"/>
            <p:cNvSpPr>
              <a:spLocks noChangeArrowheads="1"/>
            </p:cNvSpPr>
            <p:nvPr/>
          </p:nvSpPr>
          <p:spPr bwMode="auto">
            <a:xfrm>
              <a:off x="3456" y="1200"/>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Source Transaction</a:t>
              </a:r>
            </a:p>
          </p:txBody>
        </p:sp>
      </p:grpSp>
      <p:graphicFrame>
        <p:nvGraphicFramePr>
          <p:cNvPr id="218118" name="Object 6"/>
          <p:cNvGraphicFramePr>
            <a:graphicFrameLocks noChangeAspect="1"/>
          </p:cNvGraphicFramePr>
          <p:nvPr/>
        </p:nvGraphicFramePr>
        <p:xfrm>
          <a:off x="609600" y="4445000"/>
          <a:ext cx="8153400" cy="736600"/>
        </p:xfrm>
        <a:graphic>
          <a:graphicData uri="http://schemas.openxmlformats.org/presentationml/2006/ole">
            <p:oleObj spid="_x0000_s8201" name="Worksheet" r:id="rId4" imgW="8848810" imgH="676250"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18"/>
                                        </p:tgtEl>
                                        <p:attrNameLst>
                                          <p:attrName>style.visibility</p:attrName>
                                        </p:attrNameLst>
                                      </p:cBhvr>
                                      <p:to>
                                        <p:strVal val="visible"/>
                                      </p:to>
                                    </p:set>
                                    <p:anim calcmode="lin" valueType="num">
                                      <p:cBhvr additive="base">
                                        <p:cTn id="13" dur="500" fill="hold"/>
                                        <p:tgtEl>
                                          <p:spTgt spid="218118"/>
                                        </p:tgtEl>
                                        <p:attrNameLst>
                                          <p:attrName>ppt_x</p:attrName>
                                        </p:attrNameLst>
                                      </p:cBhvr>
                                      <p:tavLst>
                                        <p:tav tm="0">
                                          <p:val>
                                            <p:strVal val="#ppt_x"/>
                                          </p:val>
                                        </p:tav>
                                        <p:tav tm="100000">
                                          <p:val>
                                            <p:strVal val="#ppt_x"/>
                                          </p:val>
                                        </p:tav>
                                      </p:tavLst>
                                    </p:anim>
                                    <p:anim calcmode="lin" valueType="num">
                                      <p:cBhvr additive="base">
                                        <p:cTn id="14" dur="500" fill="hold"/>
                                        <p:tgtEl>
                                          <p:spTgt spid="218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D1E59026-15CE-4ACF-B977-4AFB82F94608}" type="slidenum">
              <a:rPr lang="en-US" smtClean="0">
                <a:solidFill>
                  <a:srgbClr val="490C00"/>
                </a:solidFill>
              </a:rPr>
              <a:pPr eaLnBrk="1" hangingPunct="1"/>
              <a:t>16</a:t>
            </a:fld>
            <a:endParaRPr lang="en-US" smtClean="0">
              <a:solidFill>
                <a:srgbClr val="490C00"/>
              </a:solidFill>
            </a:endParaRPr>
          </a:p>
        </p:txBody>
      </p:sp>
      <p:sp>
        <p:nvSpPr>
          <p:cNvPr id="9220" name="Text Box 2"/>
          <p:cNvSpPr txBox="1">
            <a:spLocks noChangeArrowheads="1"/>
          </p:cNvSpPr>
          <p:nvPr/>
        </p:nvSpPr>
        <p:spPr bwMode="auto">
          <a:xfrm>
            <a:off x="762000" y="381000"/>
            <a:ext cx="8077200" cy="771525"/>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latin typeface="Tahoma" pitchFamily="34" charset="0"/>
              </a:rPr>
              <a:t>Event 3:  Cato collected $165,000 cash from customers in partial settlement of its accounts receivable.</a:t>
            </a:r>
          </a:p>
        </p:txBody>
      </p:sp>
      <p:grpSp>
        <p:nvGrpSpPr>
          <p:cNvPr id="2" name="Group 3"/>
          <p:cNvGrpSpPr>
            <a:grpSpLocks/>
          </p:cNvGrpSpPr>
          <p:nvPr/>
        </p:nvGrpSpPr>
        <p:grpSpPr bwMode="auto">
          <a:xfrm>
            <a:off x="914400" y="1955800"/>
            <a:ext cx="7543800" cy="1473200"/>
            <a:chOff x="576" y="1232"/>
            <a:chExt cx="4752" cy="928"/>
          </a:xfrm>
        </p:grpSpPr>
        <p:sp>
          <p:nvSpPr>
            <p:cNvPr id="9222" name="Text Box 4"/>
            <p:cNvSpPr txBox="1">
              <a:spLocks noChangeArrowheads="1"/>
            </p:cNvSpPr>
            <p:nvPr/>
          </p:nvSpPr>
          <p:spPr bwMode="auto">
            <a:xfrm>
              <a:off x="576" y="1232"/>
              <a:ext cx="2160" cy="928"/>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Increase assets (cash).</a:t>
              </a:r>
            </a:p>
            <a:p>
              <a:pPr eaLnBrk="1" hangingPunct="1">
                <a:spcBef>
                  <a:spcPct val="50000"/>
                </a:spcBef>
                <a:buFontTx/>
                <a:buAutoNum type="arabicPeriod"/>
              </a:pPr>
              <a:r>
                <a:rPr lang="en-US" b="1">
                  <a:latin typeface="Tahoma" pitchFamily="34" charset="0"/>
                </a:rPr>
                <a:t>Decrease assets (accounts receivable).</a:t>
              </a:r>
            </a:p>
          </p:txBody>
        </p:sp>
        <p:sp>
          <p:nvSpPr>
            <p:cNvPr id="9223"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Exchange Transaction</a:t>
              </a:r>
            </a:p>
          </p:txBody>
        </p:sp>
      </p:grpSp>
      <p:graphicFrame>
        <p:nvGraphicFramePr>
          <p:cNvPr id="220166" name="Object 6"/>
          <p:cNvGraphicFramePr>
            <a:graphicFrameLocks noChangeAspect="1"/>
          </p:cNvGraphicFramePr>
          <p:nvPr/>
        </p:nvGraphicFramePr>
        <p:xfrm>
          <a:off x="609600" y="4379913"/>
          <a:ext cx="8305800" cy="725487"/>
        </p:xfrm>
        <a:graphic>
          <a:graphicData uri="http://schemas.openxmlformats.org/presentationml/2006/ole">
            <p:oleObj spid="_x0000_s9225" name="Worksheet" r:id="rId4" imgW="8429692" imgH="676250"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0166"/>
                                        </p:tgtEl>
                                        <p:attrNameLst>
                                          <p:attrName>style.visibility</p:attrName>
                                        </p:attrNameLst>
                                      </p:cBhvr>
                                      <p:to>
                                        <p:strVal val="visible"/>
                                      </p:to>
                                    </p:set>
                                    <p:anim calcmode="lin" valueType="num">
                                      <p:cBhvr additive="base">
                                        <p:cTn id="13" dur="500" fill="hold"/>
                                        <p:tgtEl>
                                          <p:spTgt spid="220166"/>
                                        </p:tgtEl>
                                        <p:attrNameLst>
                                          <p:attrName>ppt_x</p:attrName>
                                        </p:attrNameLst>
                                      </p:cBhvr>
                                      <p:tavLst>
                                        <p:tav tm="0">
                                          <p:val>
                                            <p:strVal val="#ppt_x"/>
                                          </p:val>
                                        </p:tav>
                                        <p:tav tm="100000">
                                          <p:val>
                                            <p:strVal val="#ppt_x"/>
                                          </p:val>
                                        </p:tav>
                                      </p:tavLst>
                                    </p:anim>
                                    <p:anim calcmode="lin" valueType="num">
                                      <p:cBhvr additive="base">
                                        <p:cTn id="14" dur="500" fill="hold"/>
                                        <p:tgtEl>
                                          <p:spTgt spid="220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7FB35175-DC5B-42E6-B1F1-DF651E276038}" type="slidenum">
              <a:rPr lang="en-US" smtClean="0">
                <a:solidFill>
                  <a:srgbClr val="490C00"/>
                </a:solidFill>
              </a:rPr>
              <a:pPr eaLnBrk="1" hangingPunct="1"/>
              <a:t>17</a:t>
            </a:fld>
            <a:endParaRPr lang="en-US" smtClean="0">
              <a:solidFill>
                <a:srgbClr val="490C00"/>
              </a:solidFill>
            </a:endParaRPr>
          </a:p>
        </p:txBody>
      </p:sp>
      <p:sp>
        <p:nvSpPr>
          <p:cNvPr id="10244" name="Text Box 2"/>
          <p:cNvSpPr txBox="1">
            <a:spLocks noChangeArrowheads="1"/>
          </p:cNvSpPr>
          <p:nvPr/>
        </p:nvSpPr>
        <p:spPr bwMode="auto">
          <a:xfrm>
            <a:off x="609600" y="463550"/>
            <a:ext cx="8077200" cy="831850"/>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Tahoma" pitchFamily="34" charset="0"/>
              </a:rPr>
              <a:t>Event 4:  Cato paid the instructors $42,000 cash </a:t>
            </a:r>
            <a:r>
              <a:rPr lang="en-US" sz="2400" b="1" dirty="0" smtClean="0">
                <a:latin typeface="Tahoma" pitchFamily="34" charset="0"/>
              </a:rPr>
              <a:t>in 2013 to </a:t>
            </a:r>
            <a:r>
              <a:rPr lang="en-US" sz="2400" b="1" dirty="0">
                <a:latin typeface="Tahoma" pitchFamily="34" charset="0"/>
              </a:rPr>
              <a:t>teach the training </a:t>
            </a:r>
            <a:r>
              <a:rPr lang="en-US" sz="2400" b="1" dirty="0" smtClean="0">
                <a:latin typeface="Tahoma" pitchFamily="34" charset="0"/>
              </a:rPr>
              <a:t>courses in 2013.</a:t>
            </a:r>
            <a:endParaRPr lang="en-US" sz="2400" b="1" dirty="0">
              <a:latin typeface="Tahoma" pitchFamily="34" charset="0"/>
            </a:endParaRPr>
          </a:p>
        </p:txBody>
      </p:sp>
      <p:grpSp>
        <p:nvGrpSpPr>
          <p:cNvPr id="2" name="Group 3"/>
          <p:cNvGrpSpPr>
            <a:grpSpLocks/>
          </p:cNvGrpSpPr>
          <p:nvPr/>
        </p:nvGrpSpPr>
        <p:grpSpPr bwMode="auto">
          <a:xfrm>
            <a:off x="914400" y="1955800"/>
            <a:ext cx="7543800" cy="1473200"/>
            <a:chOff x="576" y="1136"/>
            <a:chExt cx="4752" cy="928"/>
          </a:xfrm>
        </p:grpSpPr>
        <p:sp>
          <p:nvSpPr>
            <p:cNvPr id="10246" name="Text Box 4"/>
            <p:cNvSpPr txBox="1">
              <a:spLocks noChangeArrowheads="1"/>
            </p:cNvSpPr>
            <p:nvPr/>
          </p:nvSpPr>
          <p:spPr bwMode="auto">
            <a:xfrm>
              <a:off x="576" y="1136"/>
              <a:ext cx="2208" cy="843"/>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cash (assets).</a:t>
              </a:r>
            </a:p>
            <a:p>
              <a:pPr eaLnBrk="1" hangingPunct="1">
                <a:spcBef>
                  <a:spcPct val="50000"/>
                </a:spcBef>
                <a:buFontTx/>
                <a:buAutoNum type="arabicPeriod"/>
              </a:pPr>
              <a:r>
                <a:rPr lang="en-US" b="1">
                  <a:latin typeface="Tahoma" pitchFamily="34" charset="0"/>
                </a:rPr>
                <a:t>Decrease stockholders’ equity (retained earnings).</a:t>
              </a:r>
            </a:p>
          </p:txBody>
        </p:sp>
        <p:sp>
          <p:nvSpPr>
            <p:cNvPr id="10247"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Use Transaction</a:t>
              </a:r>
            </a:p>
          </p:txBody>
        </p:sp>
      </p:grpSp>
      <p:graphicFrame>
        <p:nvGraphicFramePr>
          <p:cNvPr id="222214" name="Object 6"/>
          <p:cNvGraphicFramePr>
            <a:graphicFrameLocks noChangeAspect="1"/>
          </p:cNvGraphicFramePr>
          <p:nvPr/>
        </p:nvGraphicFramePr>
        <p:xfrm>
          <a:off x="609600" y="4419600"/>
          <a:ext cx="8229600" cy="628650"/>
        </p:xfrm>
        <a:graphic>
          <a:graphicData uri="http://schemas.openxmlformats.org/presentationml/2006/ole">
            <p:oleObj spid="_x0000_s10249" name="Worksheet" r:id="rId4" imgW="9429723" imgH="695215"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2214"/>
                                        </p:tgtEl>
                                        <p:attrNameLst>
                                          <p:attrName>style.visibility</p:attrName>
                                        </p:attrNameLst>
                                      </p:cBhvr>
                                      <p:to>
                                        <p:strVal val="visible"/>
                                      </p:to>
                                    </p:set>
                                    <p:anim calcmode="lin" valueType="num">
                                      <p:cBhvr additive="base">
                                        <p:cTn id="13" dur="500" fill="hold"/>
                                        <p:tgtEl>
                                          <p:spTgt spid="222214"/>
                                        </p:tgtEl>
                                        <p:attrNameLst>
                                          <p:attrName>ppt_x</p:attrName>
                                        </p:attrNameLst>
                                      </p:cBhvr>
                                      <p:tavLst>
                                        <p:tav tm="0">
                                          <p:val>
                                            <p:strVal val="#ppt_x"/>
                                          </p:val>
                                        </p:tav>
                                        <p:tav tm="100000">
                                          <p:val>
                                            <p:strVal val="#ppt_x"/>
                                          </p:val>
                                        </p:tav>
                                      </p:tavLst>
                                    </p:anim>
                                    <p:anim calcmode="lin" valueType="num">
                                      <p:cBhvr additive="base">
                                        <p:cTn id="14" dur="500" fill="hold"/>
                                        <p:tgtEl>
                                          <p:spTgt spid="222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B414AA58-C9FA-420C-AD98-0920ED96E5A4}" type="slidenum">
              <a:rPr lang="en-US" smtClean="0">
                <a:solidFill>
                  <a:srgbClr val="490C00"/>
                </a:solidFill>
              </a:rPr>
              <a:pPr eaLnBrk="1" hangingPunct="1"/>
              <a:t>18</a:t>
            </a:fld>
            <a:endParaRPr lang="en-US" smtClean="0">
              <a:solidFill>
                <a:srgbClr val="490C00"/>
              </a:solidFill>
            </a:endParaRPr>
          </a:p>
        </p:txBody>
      </p:sp>
      <p:sp>
        <p:nvSpPr>
          <p:cNvPr id="11268" name="Text Box 2"/>
          <p:cNvSpPr txBox="1">
            <a:spLocks noChangeArrowheads="1"/>
          </p:cNvSpPr>
          <p:nvPr/>
        </p:nvSpPr>
        <p:spPr bwMode="auto">
          <a:xfrm>
            <a:off x="685800" y="457200"/>
            <a:ext cx="8077200" cy="892552"/>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b="1" dirty="0">
                <a:latin typeface="Tahoma" pitchFamily="34" charset="0"/>
              </a:rPr>
              <a:t>Event 5:  Cato paid $22,000 for advertising </a:t>
            </a:r>
            <a:r>
              <a:rPr lang="en-US" sz="2600" b="1" dirty="0" smtClean="0">
                <a:latin typeface="Tahoma" pitchFamily="34" charset="0"/>
              </a:rPr>
              <a:t>costs.  </a:t>
            </a:r>
            <a:r>
              <a:rPr lang="en-US" sz="2600" b="1" dirty="0">
                <a:latin typeface="Tahoma" pitchFamily="34" charset="0"/>
              </a:rPr>
              <a:t>The advertisements appeared in </a:t>
            </a:r>
            <a:r>
              <a:rPr lang="en-US" sz="2600" b="1" dirty="0" smtClean="0">
                <a:latin typeface="Tahoma" pitchFamily="34" charset="0"/>
              </a:rPr>
              <a:t>2013.</a:t>
            </a:r>
            <a:endParaRPr lang="en-US" sz="2600" b="1" dirty="0">
              <a:latin typeface="Tahoma" pitchFamily="34" charset="0"/>
            </a:endParaRPr>
          </a:p>
        </p:txBody>
      </p:sp>
      <p:grpSp>
        <p:nvGrpSpPr>
          <p:cNvPr id="2" name="Group 3"/>
          <p:cNvGrpSpPr>
            <a:grpSpLocks/>
          </p:cNvGrpSpPr>
          <p:nvPr/>
        </p:nvGrpSpPr>
        <p:grpSpPr bwMode="auto">
          <a:xfrm>
            <a:off x="914400" y="1879600"/>
            <a:ext cx="7543800" cy="1473200"/>
            <a:chOff x="576" y="1136"/>
            <a:chExt cx="4752" cy="928"/>
          </a:xfrm>
        </p:grpSpPr>
        <p:sp>
          <p:nvSpPr>
            <p:cNvPr id="11270" name="Text Box 4"/>
            <p:cNvSpPr txBox="1">
              <a:spLocks noChangeArrowheads="1"/>
            </p:cNvSpPr>
            <p:nvPr/>
          </p:nvSpPr>
          <p:spPr bwMode="auto">
            <a:xfrm>
              <a:off x="576" y="1136"/>
              <a:ext cx="2208" cy="843"/>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(cash).</a:t>
              </a:r>
            </a:p>
            <a:p>
              <a:pPr eaLnBrk="1" hangingPunct="1">
                <a:spcBef>
                  <a:spcPct val="50000"/>
                </a:spcBef>
                <a:buFontTx/>
                <a:buAutoNum type="arabicPeriod"/>
              </a:pPr>
              <a:r>
                <a:rPr lang="en-US" b="1">
                  <a:latin typeface="Tahoma" pitchFamily="34" charset="0"/>
                </a:rPr>
                <a:t>Decrease stockholders’ equity (retained earnings).</a:t>
              </a:r>
            </a:p>
          </p:txBody>
        </p:sp>
        <p:sp>
          <p:nvSpPr>
            <p:cNvPr id="11271"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Use Transaction</a:t>
              </a:r>
            </a:p>
          </p:txBody>
        </p:sp>
      </p:grpSp>
      <p:graphicFrame>
        <p:nvGraphicFramePr>
          <p:cNvPr id="226310" name="Object 6"/>
          <p:cNvGraphicFramePr>
            <a:graphicFrameLocks noChangeAspect="1"/>
          </p:cNvGraphicFramePr>
          <p:nvPr/>
        </p:nvGraphicFramePr>
        <p:xfrm>
          <a:off x="609600" y="4114800"/>
          <a:ext cx="8153400" cy="685800"/>
        </p:xfrm>
        <a:graphic>
          <a:graphicData uri="http://schemas.openxmlformats.org/presentationml/2006/ole">
            <p:oleObj spid="_x0000_s11273" name="Worksheet" r:id="rId4" imgW="9039292"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05749D01-875D-422C-8BD1-770564617650}" type="slidenum">
              <a:rPr lang="en-US" smtClean="0">
                <a:solidFill>
                  <a:srgbClr val="490C00"/>
                </a:solidFill>
              </a:rPr>
              <a:pPr eaLnBrk="1" hangingPunct="1"/>
              <a:t>19</a:t>
            </a:fld>
            <a:endParaRPr lang="en-US" smtClean="0">
              <a:solidFill>
                <a:srgbClr val="490C00"/>
              </a:solidFill>
            </a:endParaRPr>
          </a:p>
        </p:txBody>
      </p:sp>
      <p:sp>
        <p:nvSpPr>
          <p:cNvPr id="12292" name="Text Box 2"/>
          <p:cNvSpPr txBox="1">
            <a:spLocks noChangeArrowheads="1"/>
          </p:cNvSpPr>
          <p:nvPr/>
        </p:nvSpPr>
        <p:spPr bwMode="auto">
          <a:xfrm>
            <a:off x="838200" y="304800"/>
            <a:ext cx="7848600" cy="1154113"/>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b="1">
                <a:latin typeface="Tahoma" pitchFamily="34" charset="0"/>
              </a:rPr>
              <a:t>Event 6:  Cato signed a one-year lease agreement  and paid $12,000 in advance for the lease, which begins on March 1.</a:t>
            </a:r>
          </a:p>
        </p:txBody>
      </p:sp>
      <p:grpSp>
        <p:nvGrpSpPr>
          <p:cNvPr id="2" name="Group 3"/>
          <p:cNvGrpSpPr>
            <a:grpSpLocks/>
          </p:cNvGrpSpPr>
          <p:nvPr/>
        </p:nvGrpSpPr>
        <p:grpSpPr bwMode="auto">
          <a:xfrm>
            <a:off x="914400" y="1955800"/>
            <a:ext cx="7543800" cy="1473200"/>
            <a:chOff x="576" y="1136"/>
            <a:chExt cx="4752" cy="928"/>
          </a:xfrm>
        </p:grpSpPr>
        <p:sp>
          <p:nvSpPr>
            <p:cNvPr id="12294" name="Text Box 4"/>
            <p:cNvSpPr txBox="1">
              <a:spLocks noChangeArrowheads="1"/>
            </p:cNvSpPr>
            <p:nvPr/>
          </p:nvSpPr>
          <p:spPr bwMode="auto">
            <a:xfrm>
              <a:off x="576" y="1136"/>
              <a:ext cx="2208" cy="669"/>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(cash).</a:t>
              </a:r>
            </a:p>
            <a:p>
              <a:pPr eaLnBrk="1" hangingPunct="1">
                <a:spcBef>
                  <a:spcPct val="50000"/>
                </a:spcBef>
                <a:buFontTx/>
                <a:buAutoNum type="arabicPeriod"/>
              </a:pPr>
              <a:r>
                <a:rPr lang="en-US" b="1">
                  <a:latin typeface="Tahoma" pitchFamily="34" charset="0"/>
                </a:rPr>
                <a:t>Increase assets (prepaid rent).</a:t>
              </a:r>
            </a:p>
          </p:txBody>
        </p:sp>
        <p:sp>
          <p:nvSpPr>
            <p:cNvPr id="12295"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Exchange Transaction</a:t>
              </a:r>
            </a:p>
          </p:txBody>
        </p:sp>
      </p:grpSp>
      <p:graphicFrame>
        <p:nvGraphicFramePr>
          <p:cNvPr id="226310" name="Object 6"/>
          <p:cNvGraphicFramePr>
            <a:graphicFrameLocks noChangeAspect="1"/>
          </p:cNvGraphicFramePr>
          <p:nvPr/>
        </p:nvGraphicFramePr>
        <p:xfrm>
          <a:off x="609600" y="4114800"/>
          <a:ext cx="8153400" cy="685800"/>
        </p:xfrm>
        <a:graphic>
          <a:graphicData uri="http://schemas.openxmlformats.org/presentationml/2006/ole">
            <p:oleObj spid="_x0000_s12297" name="Worksheet" r:id="rId4" imgW="9039292"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A29BC987-4DFA-4757-A1FB-4EB84212D8F3}" type="slidenum">
              <a:rPr lang="en-US" smtClean="0">
                <a:solidFill>
                  <a:srgbClr val="490C00"/>
                </a:solidFill>
              </a:rPr>
              <a:pPr eaLnBrk="1" hangingPunct="1"/>
              <a:t>2</a:t>
            </a:fld>
            <a:endParaRPr lang="en-US" smtClean="0">
              <a:solidFill>
                <a:srgbClr val="490C00"/>
              </a:solidFill>
            </a:endParaRPr>
          </a:p>
        </p:txBody>
      </p:sp>
      <p:sp>
        <p:nvSpPr>
          <p:cNvPr id="44035" name="Rectangle 2"/>
          <p:cNvSpPr>
            <a:spLocks noGrp="1" noChangeArrowheads="1"/>
          </p:cNvSpPr>
          <p:nvPr>
            <p:ph type="title"/>
          </p:nvPr>
        </p:nvSpPr>
        <p:spPr/>
        <p:txBody>
          <a:bodyPr/>
          <a:lstStyle/>
          <a:p>
            <a:pPr eaLnBrk="1" hangingPunct="1"/>
            <a:r>
              <a:rPr lang="en-US" sz="4000" smtClean="0"/>
              <a:t>Cash Basis vs. </a:t>
            </a:r>
            <a:br>
              <a:rPr lang="en-US" sz="4000" smtClean="0"/>
            </a:br>
            <a:r>
              <a:rPr lang="en-US" sz="4000" smtClean="0"/>
              <a:t>Accrual Accounting</a:t>
            </a:r>
          </a:p>
        </p:txBody>
      </p:sp>
      <p:sp>
        <p:nvSpPr>
          <p:cNvPr id="30724" name="Rectangle 3"/>
          <p:cNvSpPr>
            <a:spLocks noChangeArrowheads="1"/>
          </p:cNvSpPr>
          <p:nvPr/>
        </p:nvSpPr>
        <p:spPr bwMode="auto">
          <a:xfrm>
            <a:off x="762000" y="2133600"/>
            <a:ext cx="3733800" cy="1143000"/>
          </a:xfrm>
          <a:prstGeom prst="rect">
            <a:avLst/>
          </a:prstGeom>
          <a:solidFill>
            <a:schemeClr val="accent6">
              <a:lumMod val="20000"/>
              <a:lumOff val="80000"/>
            </a:schemeClr>
          </a:solidFill>
          <a:ln w="9525">
            <a:solidFill>
              <a:schemeClr val="tx1"/>
            </a:solidFill>
            <a:miter lim="800000"/>
            <a:headEnd/>
            <a:tailEnd/>
          </a:ln>
        </p:spPr>
        <p:txBody>
          <a:bodyPr anchor="ctr"/>
          <a:lstStyle/>
          <a:p>
            <a:pPr algn="ctr">
              <a:defRPr/>
            </a:pPr>
            <a:r>
              <a:rPr lang="en-US" sz="4000" dirty="0">
                <a:latin typeface="Tahoma" pitchFamily="34" charset="0"/>
              </a:rPr>
              <a:t>Recognition</a:t>
            </a:r>
          </a:p>
        </p:txBody>
      </p:sp>
      <p:sp>
        <p:nvSpPr>
          <p:cNvPr id="8" name="Rectangle 3"/>
          <p:cNvSpPr>
            <a:spLocks noChangeArrowheads="1"/>
          </p:cNvSpPr>
          <p:nvPr/>
        </p:nvSpPr>
        <p:spPr bwMode="auto">
          <a:xfrm>
            <a:off x="4724400" y="2133600"/>
            <a:ext cx="3810000" cy="1143000"/>
          </a:xfrm>
          <a:prstGeom prst="rect">
            <a:avLst/>
          </a:prstGeom>
          <a:solidFill>
            <a:schemeClr val="accent5">
              <a:lumMod val="90000"/>
            </a:schemeClr>
          </a:solidFill>
          <a:ln w="9525">
            <a:solidFill>
              <a:schemeClr val="tx1"/>
            </a:solidFill>
            <a:miter lim="800000"/>
            <a:headEnd/>
            <a:tailEnd/>
          </a:ln>
        </p:spPr>
        <p:txBody>
          <a:bodyPr anchor="ctr"/>
          <a:lstStyle/>
          <a:p>
            <a:pPr algn="ctr">
              <a:defRPr/>
            </a:pPr>
            <a:r>
              <a:rPr lang="en-US" sz="4000" dirty="0">
                <a:latin typeface="Tahoma" pitchFamily="34" charset="0"/>
              </a:rPr>
              <a:t>Realization</a:t>
            </a:r>
          </a:p>
        </p:txBody>
      </p:sp>
      <p:sp>
        <p:nvSpPr>
          <p:cNvPr id="9" name="Down Arrow 8"/>
          <p:cNvSpPr>
            <a:spLocks noChangeArrowheads="1"/>
          </p:cNvSpPr>
          <p:nvPr/>
        </p:nvSpPr>
        <p:spPr bwMode="auto">
          <a:xfrm>
            <a:off x="2438400" y="3505200"/>
            <a:ext cx="484188" cy="977900"/>
          </a:xfrm>
          <a:prstGeom prst="downArrow">
            <a:avLst>
              <a:gd name="adj1" fmla="val 50000"/>
              <a:gd name="adj2" fmla="val 50024"/>
            </a:avLst>
          </a:prstGeom>
          <a:solidFill>
            <a:schemeClr val="accent1"/>
          </a:solidFill>
          <a:ln w="9525" algn="ctr">
            <a:solidFill>
              <a:schemeClr val="tx1"/>
            </a:solidFill>
            <a:round/>
            <a:headEnd/>
            <a:tailEnd/>
          </a:ln>
        </p:spPr>
        <p:txBody>
          <a:bodyPr/>
          <a:lstStyle/>
          <a:p>
            <a:pPr eaLnBrk="0" hangingPunct="0"/>
            <a:endParaRPr lang="en-US"/>
          </a:p>
        </p:txBody>
      </p:sp>
      <p:sp>
        <p:nvSpPr>
          <p:cNvPr id="10" name="Down Arrow 9"/>
          <p:cNvSpPr/>
          <p:nvPr/>
        </p:nvSpPr>
        <p:spPr bwMode="auto">
          <a:xfrm>
            <a:off x="6477000" y="3505200"/>
            <a:ext cx="484188" cy="977900"/>
          </a:xfrm>
          <a:prstGeom prst="down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1" name="TextBox 10"/>
          <p:cNvSpPr txBox="1"/>
          <p:nvPr/>
        </p:nvSpPr>
        <p:spPr>
          <a:xfrm>
            <a:off x="1066800" y="4648200"/>
            <a:ext cx="3101975" cy="1562100"/>
          </a:xfrm>
          <a:prstGeom prst="rect">
            <a:avLst/>
          </a:prstGeom>
          <a:solidFill>
            <a:schemeClr val="accent6">
              <a:lumMod val="20000"/>
              <a:lumOff val="80000"/>
            </a:schemeClr>
          </a:solidFill>
          <a:ln>
            <a:solidFill>
              <a:schemeClr val="tx2"/>
            </a:solidFill>
          </a:ln>
        </p:spPr>
        <p:txBody>
          <a:bodyPr>
            <a:spAutoFit/>
          </a:bodyPr>
          <a:lstStyle/>
          <a:p>
            <a:pPr algn="ctr" eaLnBrk="0" hangingPunct="0">
              <a:defRPr/>
            </a:pPr>
            <a:r>
              <a:rPr lang="en-US" sz="2400" dirty="0"/>
              <a:t>Formally recording an economic</a:t>
            </a:r>
          </a:p>
          <a:p>
            <a:pPr algn="ctr" eaLnBrk="0" hangingPunct="0">
              <a:defRPr/>
            </a:pPr>
            <a:r>
              <a:rPr lang="en-US" sz="2400" dirty="0"/>
              <a:t>item or event in the</a:t>
            </a:r>
          </a:p>
          <a:p>
            <a:pPr algn="ctr" eaLnBrk="0" hangingPunct="0">
              <a:defRPr/>
            </a:pPr>
            <a:r>
              <a:rPr lang="en-US" sz="2400" dirty="0"/>
              <a:t>financial statements</a:t>
            </a:r>
          </a:p>
        </p:txBody>
      </p:sp>
      <p:sp>
        <p:nvSpPr>
          <p:cNvPr id="12" name="TextBox 11"/>
          <p:cNvSpPr txBox="1"/>
          <p:nvPr/>
        </p:nvSpPr>
        <p:spPr>
          <a:xfrm>
            <a:off x="5029200" y="4648200"/>
            <a:ext cx="3101975" cy="1562100"/>
          </a:xfrm>
          <a:prstGeom prst="rect">
            <a:avLst/>
          </a:prstGeom>
          <a:solidFill>
            <a:schemeClr val="accent5">
              <a:lumMod val="90000"/>
            </a:schemeClr>
          </a:solidFill>
          <a:ln>
            <a:solidFill>
              <a:schemeClr val="tx2"/>
            </a:solidFill>
          </a:ln>
        </p:spPr>
        <p:txBody>
          <a:bodyPr>
            <a:spAutoFit/>
          </a:bodyPr>
          <a:lstStyle/>
          <a:p>
            <a:pPr algn="ctr" eaLnBrk="0" hangingPunct="0">
              <a:defRPr/>
            </a:pPr>
            <a:r>
              <a:rPr lang="en-US" sz="2400" dirty="0"/>
              <a:t>Collecting cash, generally from the sale of products or services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EE442629-A0BE-44F1-A866-457867E34565}" type="slidenum">
              <a:rPr lang="en-US" smtClean="0">
                <a:solidFill>
                  <a:srgbClr val="490C00"/>
                </a:solidFill>
              </a:rPr>
              <a:pPr eaLnBrk="1" hangingPunct="1"/>
              <a:t>20</a:t>
            </a:fld>
            <a:endParaRPr lang="en-US" smtClean="0">
              <a:solidFill>
                <a:srgbClr val="490C00"/>
              </a:solidFill>
            </a:endParaRPr>
          </a:p>
        </p:txBody>
      </p:sp>
      <p:sp>
        <p:nvSpPr>
          <p:cNvPr id="13316" name="Text Box 2"/>
          <p:cNvSpPr txBox="1">
            <a:spLocks noChangeArrowheads="1"/>
          </p:cNvSpPr>
          <p:nvPr/>
        </p:nvSpPr>
        <p:spPr bwMode="auto">
          <a:xfrm>
            <a:off x="609600" y="307975"/>
            <a:ext cx="8077200" cy="1063625"/>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100" b="1">
                <a:latin typeface="Tahoma" pitchFamily="34" charset="0"/>
              </a:rPr>
              <a:t>Event 7:  Cato received $18,000 cash in advance from Westberry Company for consulting services to be performed over a one-year period beginning on June 1.</a:t>
            </a:r>
          </a:p>
        </p:txBody>
      </p:sp>
      <p:grpSp>
        <p:nvGrpSpPr>
          <p:cNvPr id="2" name="Group 3"/>
          <p:cNvGrpSpPr>
            <a:grpSpLocks/>
          </p:cNvGrpSpPr>
          <p:nvPr/>
        </p:nvGrpSpPr>
        <p:grpSpPr bwMode="auto">
          <a:xfrm>
            <a:off x="838200" y="2438400"/>
            <a:ext cx="7467600" cy="1295400"/>
            <a:chOff x="528" y="1536"/>
            <a:chExt cx="4704" cy="816"/>
          </a:xfrm>
        </p:grpSpPr>
        <p:sp>
          <p:nvSpPr>
            <p:cNvPr id="13318" name="Text Box 4"/>
            <p:cNvSpPr txBox="1">
              <a:spLocks noChangeArrowheads="1"/>
            </p:cNvSpPr>
            <p:nvPr/>
          </p:nvSpPr>
          <p:spPr bwMode="auto">
            <a:xfrm>
              <a:off x="528" y="1536"/>
              <a:ext cx="2208" cy="669"/>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Increase assets (cash).</a:t>
              </a:r>
            </a:p>
            <a:p>
              <a:pPr eaLnBrk="1" hangingPunct="1">
                <a:spcBef>
                  <a:spcPct val="50000"/>
                </a:spcBef>
                <a:buFontTx/>
                <a:buAutoNum type="arabicPeriod"/>
              </a:pPr>
              <a:r>
                <a:rPr lang="en-US" b="1">
                  <a:latin typeface="Tahoma" pitchFamily="34" charset="0"/>
                </a:rPr>
                <a:t>Increase liabilities (unearned revenue).</a:t>
              </a:r>
            </a:p>
          </p:txBody>
        </p:sp>
        <p:sp>
          <p:nvSpPr>
            <p:cNvPr id="13319" name="Oval 5"/>
            <p:cNvSpPr>
              <a:spLocks noChangeArrowheads="1"/>
            </p:cNvSpPr>
            <p:nvPr/>
          </p:nvSpPr>
          <p:spPr bwMode="auto">
            <a:xfrm>
              <a:off x="3360" y="1536"/>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Source Transaction</a:t>
              </a:r>
            </a:p>
          </p:txBody>
        </p:sp>
      </p:grpSp>
      <p:graphicFrame>
        <p:nvGraphicFramePr>
          <p:cNvPr id="226310" name="Object 6"/>
          <p:cNvGraphicFramePr>
            <a:graphicFrameLocks noChangeAspect="1"/>
          </p:cNvGraphicFramePr>
          <p:nvPr/>
        </p:nvGraphicFramePr>
        <p:xfrm>
          <a:off x="533400" y="4267200"/>
          <a:ext cx="8382000" cy="723900"/>
        </p:xfrm>
        <a:graphic>
          <a:graphicData uri="http://schemas.openxmlformats.org/presentationml/2006/ole">
            <p:oleObj spid="_x0000_s13321" name="Worksheet" r:id="rId4" imgW="8229743"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CA41F5D9-F9DC-4E2C-8576-B181F26F6CB7}" type="slidenum">
              <a:rPr lang="en-US" smtClean="0">
                <a:solidFill>
                  <a:srgbClr val="490C00"/>
                </a:solidFill>
              </a:rPr>
              <a:pPr eaLnBrk="1" hangingPunct="1"/>
              <a:t>21</a:t>
            </a:fld>
            <a:endParaRPr lang="en-US" smtClean="0">
              <a:solidFill>
                <a:srgbClr val="490C00"/>
              </a:solidFill>
            </a:endParaRPr>
          </a:p>
        </p:txBody>
      </p:sp>
      <p:sp>
        <p:nvSpPr>
          <p:cNvPr id="14340" name="Text Box 2"/>
          <p:cNvSpPr txBox="1">
            <a:spLocks noChangeArrowheads="1"/>
          </p:cNvSpPr>
          <p:nvPr/>
        </p:nvSpPr>
        <p:spPr bwMode="auto">
          <a:xfrm>
            <a:off x="685800" y="381000"/>
            <a:ext cx="7848600" cy="895350"/>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b="1">
                <a:latin typeface="Tahoma" pitchFamily="34" charset="0"/>
              </a:rPr>
              <a:t>Event 8:  Cato paid $800 cash to purchase supplies.</a:t>
            </a:r>
          </a:p>
        </p:txBody>
      </p:sp>
      <p:grpSp>
        <p:nvGrpSpPr>
          <p:cNvPr id="2" name="Group 3"/>
          <p:cNvGrpSpPr>
            <a:grpSpLocks/>
          </p:cNvGrpSpPr>
          <p:nvPr/>
        </p:nvGrpSpPr>
        <p:grpSpPr bwMode="auto">
          <a:xfrm>
            <a:off x="914400" y="2032000"/>
            <a:ext cx="7543800" cy="1473200"/>
            <a:chOff x="576" y="1136"/>
            <a:chExt cx="4752" cy="928"/>
          </a:xfrm>
        </p:grpSpPr>
        <p:sp>
          <p:nvSpPr>
            <p:cNvPr id="14342" name="Text Box 4"/>
            <p:cNvSpPr txBox="1">
              <a:spLocks noChangeArrowheads="1"/>
            </p:cNvSpPr>
            <p:nvPr/>
          </p:nvSpPr>
          <p:spPr bwMode="auto">
            <a:xfrm>
              <a:off x="576" y="1136"/>
              <a:ext cx="2208" cy="669"/>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(cash).</a:t>
              </a:r>
            </a:p>
            <a:p>
              <a:pPr eaLnBrk="1" hangingPunct="1">
                <a:spcBef>
                  <a:spcPct val="50000"/>
                </a:spcBef>
                <a:buFontTx/>
                <a:buAutoNum type="arabicPeriod"/>
              </a:pPr>
              <a:r>
                <a:rPr lang="en-US" b="1">
                  <a:latin typeface="Tahoma" pitchFamily="34" charset="0"/>
                </a:rPr>
                <a:t>Increase assets (supplies).</a:t>
              </a:r>
            </a:p>
          </p:txBody>
        </p:sp>
        <p:sp>
          <p:nvSpPr>
            <p:cNvPr id="14343"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Exchange Transaction</a:t>
              </a:r>
            </a:p>
          </p:txBody>
        </p:sp>
      </p:grpSp>
      <p:graphicFrame>
        <p:nvGraphicFramePr>
          <p:cNvPr id="226310" name="Object 6"/>
          <p:cNvGraphicFramePr>
            <a:graphicFrameLocks noChangeAspect="1"/>
          </p:cNvGraphicFramePr>
          <p:nvPr/>
        </p:nvGraphicFramePr>
        <p:xfrm>
          <a:off x="609600" y="4114800"/>
          <a:ext cx="8231188" cy="687388"/>
        </p:xfrm>
        <a:graphic>
          <a:graphicData uri="http://schemas.openxmlformats.org/presentationml/2006/ole">
            <p:oleObj spid="_x0000_s14345" name="Worksheet" r:id="rId4" imgW="9210652" imgH="714244"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1DD105F8-BF4E-4097-BDA7-ADFAD3F9E976}" type="slidenum">
              <a:rPr lang="en-US" smtClean="0">
                <a:solidFill>
                  <a:srgbClr val="490C00"/>
                </a:solidFill>
              </a:rPr>
              <a:pPr eaLnBrk="1" hangingPunct="1"/>
              <a:t>22</a:t>
            </a:fld>
            <a:endParaRPr lang="en-US" smtClean="0">
              <a:solidFill>
                <a:srgbClr val="490C00"/>
              </a:solidFill>
            </a:endParaRPr>
          </a:p>
        </p:txBody>
      </p:sp>
      <p:sp>
        <p:nvSpPr>
          <p:cNvPr id="15364" name="Text Box 2"/>
          <p:cNvSpPr txBox="1">
            <a:spLocks noChangeArrowheads="1"/>
          </p:cNvSpPr>
          <p:nvPr/>
        </p:nvSpPr>
        <p:spPr bwMode="auto">
          <a:xfrm>
            <a:off x="609600" y="381000"/>
            <a:ext cx="8153400" cy="954088"/>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ahoma" pitchFamily="34" charset="0"/>
              </a:rPr>
              <a:t>Event 9:  Cato incurred $86,000 of other operating expenses on account.</a:t>
            </a:r>
          </a:p>
        </p:txBody>
      </p:sp>
      <p:grpSp>
        <p:nvGrpSpPr>
          <p:cNvPr id="2" name="Group 3"/>
          <p:cNvGrpSpPr>
            <a:grpSpLocks/>
          </p:cNvGrpSpPr>
          <p:nvPr/>
        </p:nvGrpSpPr>
        <p:grpSpPr bwMode="auto">
          <a:xfrm>
            <a:off x="914400" y="2044700"/>
            <a:ext cx="7543800" cy="1612900"/>
            <a:chOff x="576" y="1136"/>
            <a:chExt cx="4752" cy="1016"/>
          </a:xfrm>
        </p:grpSpPr>
        <p:sp>
          <p:nvSpPr>
            <p:cNvPr id="15366" name="Text Box 4"/>
            <p:cNvSpPr txBox="1">
              <a:spLocks noChangeArrowheads="1"/>
            </p:cNvSpPr>
            <p:nvPr/>
          </p:nvSpPr>
          <p:spPr bwMode="auto">
            <a:xfrm>
              <a:off x="576" y="1136"/>
              <a:ext cx="2208" cy="1016"/>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Increase liabilities (accounts payable).</a:t>
              </a:r>
            </a:p>
            <a:p>
              <a:pPr eaLnBrk="1" hangingPunct="1">
                <a:spcBef>
                  <a:spcPct val="50000"/>
                </a:spcBef>
                <a:buFontTx/>
                <a:buAutoNum type="arabicPeriod"/>
              </a:pPr>
              <a:r>
                <a:rPr lang="en-US" b="1">
                  <a:latin typeface="Tahoma" pitchFamily="34" charset="0"/>
                </a:rPr>
                <a:t>Decrease stockholders’ equity (retained earnings).</a:t>
              </a:r>
            </a:p>
          </p:txBody>
        </p:sp>
        <p:sp>
          <p:nvSpPr>
            <p:cNvPr id="15367"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Claims Exchange Transaction</a:t>
              </a:r>
            </a:p>
          </p:txBody>
        </p:sp>
      </p:grpSp>
      <p:graphicFrame>
        <p:nvGraphicFramePr>
          <p:cNvPr id="3" name="Object 6"/>
          <p:cNvGraphicFramePr>
            <a:graphicFrameLocks noChangeAspect="1"/>
          </p:cNvGraphicFramePr>
          <p:nvPr/>
        </p:nvGraphicFramePr>
        <p:xfrm>
          <a:off x="609600" y="4191000"/>
          <a:ext cx="8077200" cy="723900"/>
        </p:xfrm>
        <a:graphic>
          <a:graphicData uri="http://schemas.openxmlformats.org/presentationml/2006/ole">
            <p:oleObj spid="_x0000_s15369" name="Worksheet" r:id="rId4" imgW="8467846"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A97E53CC-A34D-4315-962F-4C21D3A30F80}" type="slidenum">
              <a:rPr lang="en-US" smtClean="0">
                <a:solidFill>
                  <a:srgbClr val="490C00"/>
                </a:solidFill>
              </a:rPr>
              <a:pPr eaLnBrk="1" hangingPunct="1"/>
              <a:t>23</a:t>
            </a:fld>
            <a:endParaRPr lang="en-US" smtClean="0">
              <a:solidFill>
                <a:srgbClr val="490C00"/>
              </a:solidFill>
            </a:endParaRPr>
          </a:p>
        </p:txBody>
      </p:sp>
      <p:sp>
        <p:nvSpPr>
          <p:cNvPr id="16388" name="Text Box 2"/>
          <p:cNvSpPr txBox="1">
            <a:spLocks noChangeArrowheads="1"/>
          </p:cNvSpPr>
          <p:nvPr/>
        </p:nvSpPr>
        <p:spPr bwMode="auto">
          <a:xfrm>
            <a:off x="685800" y="381000"/>
            <a:ext cx="8077200" cy="954088"/>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Tahoma" pitchFamily="34" charset="0"/>
              </a:rPr>
              <a:t>Event 10:  Cato paid $60,200 cash in partial settlement of accounts payable.</a:t>
            </a:r>
          </a:p>
        </p:txBody>
      </p:sp>
      <p:grpSp>
        <p:nvGrpSpPr>
          <p:cNvPr id="2" name="Group 3"/>
          <p:cNvGrpSpPr>
            <a:grpSpLocks/>
          </p:cNvGrpSpPr>
          <p:nvPr/>
        </p:nvGrpSpPr>
        <p:grpSpPr bwMode="auto">
          <a:xfrm>
            <a:off x="914400" y="2032000"/>
            <a:ext cx="7543800" cy="1473200"/>
            <a:chOff x="576" y="1136"/>
            <a:chExt cx="4752" cy="928"/>
          </a:xfrm>
        </p:grpSpPr>
        <p:sp>
          <p:nvSpPr>
            <p:cNvPr id="16390" name="Text Box 4"/>
            <p:cNvSpPr txBox="1">
              <a:spLocks noChangeArrowheads="1"/>
            </p:cNvSpPr>
            <p:nvPr/>
          </p:nvSpPr>
          <p:spPr bwMode="auto">
            <a:xfrm>
              <a:off x="576" y="1136"/>
              <a:ext cx="2208" cy="669"/>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(cash).</a:t>
              </a:r>
            </a:p>
            <a:p>
              <a:pPr eaLnBrk="1" hangingPunct="1">
                <a:spcBef>
                  <a:spcPct val="50000"/>
                </a:spcBef>
                <a:buFontTx/>
                <a:buAutoNum type="arabicPeriod"/>
              </a:pPr>
              <a:r>
                <a:rPr lang="en-US" b="1">
                  <a:latin typeface="Tahoma" pitchFamily="34" charset="0"/>
                </a:rPr>
                <a:t>Decrease liabilities (accounts payable).</a:t>
              </a:r>
            </a:p>
          </p:txBody>
        </p:sp>
        <p:sp>
          <p:nvSpPr>
            <p:cNvPr id="16391"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Use Transaction</a:t>
              </a:r>
            </a:p>
          </p:txBody>
        </p:sp>
      </p:grpSp>
      <p:graphicFrame>
        <p:nvGraphicFramePr>
          <p:cNvPr id="3" name="Object 6"/>
          <p:cNvGraphicFramePr>
            <a:graphicFrameLocks noChangeAspect="1"/>
          </p:cNvGraphicFramePr>
          <p:nvPr/>
        </p:nvGraphicFramePr>
        <p:xfrm>
          <a:off x="609600" y="4191000"/>
          <a:ext cx="8229600" cy="723900"/>
        </p:xfrm>
        <a:graphic>
          <a:graphicData uri="http://schemas.openxmlformats.org/presentationml/2006/ole">
            <p:oleObj spid="_x0000_s16393" name="Worksheet" r:id="rId4" imgW="8677262"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965E6AF3-BB69-4D33-8658-30C4D36DF524}" type="slidenum">
              <a:rPr lang="en-US" smtClean="0">
                <a:solidFill>
                  <a:srgbClr val="490C00"/>
                </a:solidFill>
              </a:rPr>
              <a:pPr eaLnBrk="1" hangingPunct="1"/>
              <a:t>24</a:t>
            </a:fld>
            <a:endParaRPr lang="en-US" smtClean="0">
              <a:solidFill>
                <a:srgbClr val="490C00"/>
              </a:solidFill>
            </a:endParaRPr>
          </a:p>
        </p:txBody>
      </p:sp>
      <p:sp>
        <p:nvSpPr>
          <p:cNvPr id="17412" name="Text Box 2"/>
          <p:cNvSpPr txBox="1">
            <a:spLocks noChangeArrowheads="1"/>
          </p:cNvSpPr>
          <p:nvPr/>
        </p:nvSpPr>
        <p:spPr bwMode="auto">
          <a:xfrm>
            <a:off x="685800" y="463550"/>
            <a:ext cx="7924800" cy="831850"/>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ahoma" pitchFamily="34" charset="0"/>
              </a:rPr>
              <a:t>Event 11:  Cato paid $100,000 for land it planned to use in the future to build a home office.</a:t>
            </a:r>
          </a:p>
        </p:txBody>
      </p:sp>
      <p:grpSp>
        <p:nvGrpSpPr>
          <p:cNvPr id="2" name="Group 3"/>
          <p:cNvGrpSpPr>
            <a:grpSpLocks/>
          </p:cNvGrpSpPr>
          <p:nvPr/>
        </p:nvGrpSpPr>
        <p:grpSpPr bwMode="auto">
          <a:xfrm>
            <a:off x="914400" y="2032000"/>
            <a:ext cx="7543800" cy="1473200"/>
            <a:chOff x="576" y="1136"/>
            <a:chExt cx="4752" cy="928"/>
          </a:xfrm>
        </p:grpSpPr>
        <p:sp>
          <p:nvSpPr>
            <p:cNvPr id="17414" name="Text Box 4"/>
            <p:cNvSpPr txBox="1">
              <a:spLocks noChangeArrowheads="1"/>
            </p:cNvSpPr>
            <p:nvPr/>
          </p:nvSpPr>
          <p:spPr bwMode="auto">
            <a:xfrm>
              <a:off x="576" y="1136"/>
              <a:ext cx="2208" cy="497"/>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(cash).</a:t>
              </a:r>
            </a:p>
            <a:p>
              <a:pPr eaLnBrk="1" hangingPunct="1">
                <a:spcBef>
                  <a:spcPct val="50000"/>
                </a:spcBef>
                <a:buFontTx/>
                <a:buAutoNum type="arabicPeriod"/>
              </a:pPr>
              <a:r>
                <a:rPr lang="en-US" b="1">
                  <a:latin typeface="Tahoma" pitchFamily="34" charset="0"/>
                </a:rPr>
                <a:t>Increase assets (land).</a:t>
              </a:r>
            </a:p>
          </p:txBody>
        </p:sp>
        <p:sp>
          <p:nvSpPr>
            <p:cNvPr id="17415"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Exchange Transaction</a:t>
              </a:r>
            </a:p>
          </p:txBody>
        </p:sp>
      </p:grpSp>
      <p:graphicFrame>
        <p:nvGraphicFramePr>
          <p:cNvPr id="226310" name="Object 6"/>
          <p:cNvGraphicFramePr>
            <a:graphicFrameLocks noChangeAspect="1"/>
          </p:cNvGraphicFramePr>
          <p:nvPr/>
        </p:nvGraphicFramePr>
        <p:xfrm>
          <a:off x="609600" y="4114800"/>
          <a:ext cx="8153400" cy="685800"/>
        </p:xfrm>
        <a:graphic>
          <a:graphicData uri="http://schemas.openxmlformats.org/presentationml/2006/ole">
            <p:oleObj spid="_x0000_s17417" name="Worksheet" r:id="rId4" imgW="9115313"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5BA091BE-B2A0-4B29-BD0B-47C54225D0E7}" type="slidenum">
              <a:rPr lang="en-US" smtClean="0">
                <a:solidFill>
                  <a:srgbClr val="490C00"/>
                </a:solidFill>
              </a:rPr>
              <a:pPr eaLnBrk="1" hangingPunct="1"/>
              <a:t>25</a:t>
            </a:fld>
            <a:endParaRPr lang="en-US" smtClean="0">
              <a:solidFill>
                <a:srgbClr val="490C00"/>
              </a:solidFill>
            </a:endParaRPr>
          </a:p>
        </p:txBody>
      </p:sp>
      <p:sp>
        <p:nvSpPr>
          <p:cNvPr id="18436" name="Text Box 2"/>
          <p:cNvSpPr txBox="1">
            <a:spLocks noChangeArrowheads="1"/>
          </p:cNvSpPr>
          <p:nvPr/>
        </p:nvSpPr>
        <p:spPr bwMode="auto">
          <a:xfrm>
            <a:off x="685800" y="431800"/>
            <a:ext cx="7848600" cy="863600"/>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b="1">
                <a:latin typeface="Tahoma" pitchFamily="34" charset="0"/>
              </a:rPr>
              <a:t>Event 12:  Cato paid $21,000 in cash dividends to its stockholders.</a:t>
            </a:r>
          </a:p>
        </p:txBody>
      </p:sp>
      <p:grpSp>
        <p:nvGrpSpPr>
          <p:cNvPr id="2" name="Group 3"/>
          <p:cNvGrpSpPr>
            <a:grpSpLocks/>
          </p:cNvGrpSpPr>
          <p:nvPr/>
        </p:nvGrpSpPr>
        <p:grpSpPr bwMode="auto">
          <a:xfrm>
            <a:off x="914400" y="2032000"/>
            <a:ext cx="7543800" cy="1473200"/>
            <a:chOff x="576" y="1136"/>
            <a:chExt cx="4752" cy="928"/>
          </a:xfrm>
        </p:grpSpPr>
        <p:sp>
          <p:nvSpPr>
            <p:cNvPr id="18438" name="Text Box 4"/>
            <p:cNvSpPr txBox="1">
              <a:spLocks noChangeArrowheads="1"/>
            </p:cNvSpPr>
            <p:nvPr/>
          </p:nvSpPr>
          <p:spPr bwMode="auto">
            <a:xfrm>
              <a:off x="576" y="1136"/>
              <a:ext cx="2208" cy="843"/>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(cash).</a:t>
              </a:r>
            </a:p>
            <a:p>
              <a:pPr eaLnBrk="1" hangingPunct="1">
                <a:spcBef>
                  <a:spcPct val="50000"/>
                </a:spcBef>
                <a:buFontTx/>
                <a:buAutoNum type="arabicPeriod"/>
              </a:pPr>
              <a:r>
                <a:rPr lang="en-US" b="1">
                  <a:latin typeface="Tahoma" pitchFamily="34" charset="0"/>
                </a:rPr>
                <a:t>Decrease stockholders’ equity (retained earnings).</a:t>
              </a:r>
            </a:p>
          </p:txBody>
        </p:sp>
        <p:sp>
          <p:nvSpPr>
            <p:cNvPr id="18439"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Use Transaction</a:t>
              </a:r>
            </a:p>
          </p:txBody>
        </p:sp>
      </p:grpSp>
      <p:graphicFrame>
        <p:nvGraphicFramePr>
          <p:cNvPr id="226310" name="Object 6"/>
          <p:cNvGraphicFramePr>
            <a:graphicFrameLocks noChangeAspect="1"/>
          </p:cNvGraphicFramePr>
          <p:nvPr/>
        </p:nvGraphicFramePr>
        <p:xfrm>
          <a:off x="609600" y="4114800"/>
          <a:ext cx="8229600" cy="723900"/>
        </p:xfrm>
        <a:graphic>
          <a:graphicData uri="http://schemas.openxmlformats.org/presentationml/2006/ole">
            <p:oleObj spid="_x0000_s18441" name="Worksheet" r:id="rId4" imgW="8343918"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FBC11D28-900B-4EE5-97EF-C657A5226C3D}" type="slidenum">
              <a:rPr lang="en-US" smtClean="0">
                <a:solidFill>
                  <a:srgbClr val="490C00"/>
                </a:solidFill>
              </a:rPr>
              <a:pPr eaLnBrk="1" hangingPunct="1"/>
              <a:t>26</a:t>
            </a:fld>
            <a:endParaRPr lang="en-US" smtClean="0">
              <a:solidFill>
                <a:srgbClr val="490C00"/>
              </a:solidFill>
            </a:endParaRPr>
          </a:p>
        </p:txBody>
      </p:sp>
      <p:sp>
        <p:nvSpPr>
          <p:cNvPr id="19460" name="Text Box 2"/>
          <p:cNvSpPr txBox="1">
            <a:spLocks noChangeArrowheads="1"/>
          </p:cNvSpPr>
          <p:nvPr/>
        </p:nvSpPr>
        <p:spPr bwMode="auto">
          <a:xfrm>
            <a:off x="609600" y="431800"/>
            <a:ext cx="8001000" cy="863600"/>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b="1" dirty="0">
                <a:latin typeface="Tahoma" pitchFamily="34" charset="0"/>
              </a:rPr>
              <a:t>Event 13:  Cato signed contracts for $27,000 of consulting services to be performed in </a:t>
            </a:r>
            <a:r>
              <a:rPr lang="en-US" sz="2500" b="1" dirty="0" smtClean="0">
                <a:latin typeface="Tahoma" pitchFamily="34" charset="0"/>
              </a:rPr>
              <a:t>2014.</a:t>
            </a:r>
            <a:endParaRPr lang="en-US" sz="2500" b="1" dirty="0">
              <a:latin typeface="Tahoma" pitchFamily="34" charset="0"/>
            </a:endParaRPr>
          </a:p>
        </p:txBody>
      </p:sp>
      <p:graphicFrame>
        <p:nvGraphicFramePr>
          <p:cNvPr id="228355" name="Object 3"/>
          <p:cNvGraphicFramePr>
            <a:graphicFrameLocks noChangeAspect="1"/>
          </p:cNvGraphicFramePr>
          <p:nvPr/>
        </p:nvGraphicFramePr>
        <p:xfrm>
          <a:off x="609600" y="2133600"/>
          <a:ext cx="8077200" cy="742950"/>
        </p:xfrm>
        <a:graphic>
          <a:graphicData uri="http://schemas.openxmlformats.org/presentationml/2006/ole">
            <p:oleObj spid="_x0000_s19464" name="Worksheet" r:id="rId4" imgW="7677231" imgH="685732" progId="Excel.Sheet.8">
              <p:embed/>
            </p:oleObj>
          </a:graphicData>
        </a:graphic>
      </p:graphicFrame>
      <p:pic>
        <p:nvPicPr>
          <p:cNvPr id="19461"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3048000"/>
            <a:ext cx="4191000" cy="310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28355"/>
                                        </p:tgtEl>
                                        <p:attrNameLst>
                                          <p:attrName>style.visibility</p:attrName>
                                        </p:attrNameLst>
                                      </p:cBhvr>
                                      <p:to>
                                        <p:strVal val="visible"/>
                                      </p:to>
                                    </p:set>
                                    <p:anim calcmode="lin" valueType="num">
                                      <p:cBhvr additive="base">
                                        <p:cTn id="7" dur="500" fill="hold"/>
                                        <p:tgtEl>
                                          <p:spTgt spid="228355"/>
                                        </p:tgtEl>
                                        <p:attrNameLst>
                                          <p:attrName>ppt_x</p:attrName>
                                        </p:attrNameLst>
                                      </p:cBhvr>
                                      <p:tavLst>
                                        <p:tav tm="0">
                                          <p:val>
                                            <p:strVal val="1+#ppt_w/2"/>
                                          </p:val>
                                        </p:tav>
                                        <p:tav tm="100000">
                                          <p:val>
                                            <p:strVal val="#ppt_x"/>
                                          </p:val>
                                        </p:tav>
                                      </p:tavLst>
                                    </p:anim>
                                    <p:anim calcmode="lin" valueType="num">
                                      <p:cBhvr additive="base">
                                        <p:cTn id="8" dur="500" fill="hold"/>
                                        <p:tgtEl>
                                          <p:spTgt spid="228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2FC35C9A-2BB2-49BF-96B9-A1E298E39E44}" type="slidenum">
              <a:rPr lang="en-US" smtClean="0">
                <a:solidFill>
                  <a:srgbClr val="490C00"/>
                </a:solidFill>
              </a:rPr>
              <a:pPr eaLnBrk="1" hangingPunct="1"/>
              <a:t>27</a:t>
            </a:fld>
            <a:endParaRPr lang="en-US" smtClean="0">
              <a:solidFill>
                <a:srgbClr val="490C00"/>
              </a:solidFill>
            </a:endParaRPr>
          </a:p>
        </p:txBody>
      </p:sp>
      <p:sp>
        <p:nvSpPr>
          <p:cNvPr id="50179" name="Rectangle 2"/>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a:r>
              <a:rPr lang="en-US" sz="4400">
                <a:solidFill>
                  <a:srgbClr val="490C00"/>
                </a:solidFill>
              </a:rPr>
              <a:t>Adjust Ending Balances</a:t>
            </a:r>
          </a:p>
        </p:txBody>
      </p:sp>
      <p:sp>
        <p:nvSpPr>
          <p:cNvPr id="50180" name="Oval 3"/>
          <p:cNvSpPr>
            <a:spLocks noChangeArrowheads="1"/>
          </p:cNvSpPr>
          <p:nvPr/>
        </p:nvSpPr>
        <p:spPr bwMode="auto">
          <a:xfrm>
            <a:off x="2514600" y="1752600"/>
            <a:ext cx="5257800" cy="4495800"/>
          </a:xfrm>
          <a:prstGeom prst="ellipse">
            <a:avLst/>
          </a:prstGeom>
          <a:solidFill>
            <a:schemeClr val="accent1"/>
          </a:solidFill>
          <a:ln w="9525">
            <a:solidFill>
              <a:schemeClr val="tx1"/>
            </a:solidFill>
            <a:round/>
            <a:headEnd/>
            <a:tailEnd/>
          </a:ln>
        </p:spPr>
        <p:txBody>
          <a:bodyPr anchor="ctr"/>
          <a:lstStyle/>
          <a:p>
            <a:pPr algn="ctr"/>
            <a:r>
              <a:rPr lang="en-US" sz="3600">
                <a:solidFill>
                  <a:schemeClr val="tx2"/>
                </a:solidFill>
                <a:latin typeface="Tahoma" pitchFamily="34" charset="0"/>
              </a:rPr>
              <a:t>Make year-end adjustments to recognize accrued and deferred revenues and expenses.</a:t>
            </a:r>
          </a:p>
        </p:txBody>
      </p:sp>
      <p:pic>
        <p:nvPicPr>
          <p:cNvPr id="50181" name="Picture 4" descr="j02991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495800"/>
            <a:ext cx="1100138"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EE36FC5E-7A3F-4C5F-B8CC-BDD531599C64}" type="slidenum">
              <a:rPr lang="en-US" smtClean="0">
                <a:solidFill>
                  <a:srgbClr val="490C00"/>
                </a:solidFill>
              </a:rPr>
              <a:pPr eaLnBrk="1" hangingPunct="1"/>
              <a:t>28</a:t>
            </a:fld>
            <a:endParaRPr lang="en-US" smtClean="0">
              <a:solidFill>
                <a:srgbClr val="490C00"/>
              </a:solidFill>
            </a:endParaRPr>
          </a:p>
        </p:txBody>
      </p:sp>
      <p:sp>
        <p:nvSpPr>
          <p:cNvPr id="20484" name="Text Box 2"/>
          <p:cNvSpPr txBox="1">
            <a:spLocks noChangeArrowheads="1"/>
          </p:cNvSpPr>
          <p:nvPr/>
        </p:nvSpPr>
        <p:spPr bwMode="auto">
          <a:xfrm>
            <a:off x="685800" y="431800"/>
            <a:ext cx="7924800" cy="863600"/>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b="1" dirty="0">
                <a:latin typeface="Tahoma" pitchFamily="34" charset="0"/>
              </a:rPr>
              <a:t>Adjustment 1:  As of December 31, </a:t>
            </a:r>
            <a:r>
              <a:rPr lang="en-US" sz="2500" b="1" dirty="0" smtClean="0">
                <a:latin typeface="Tahoma" pitchFamily="34" charset="0"/>
              </a:rPr>
              <a:t>2013, </a:t>
            </a:r>
            <a:r>
              <a:rPr lang="en-US" sz="2500" b="1" dirty="0">
                <a:latin typeface="Tahoma" pitchFamily="34" charset="0"/>
              </a:rPr>
              <a:t>Cato had earned $500 of accrued interest revenue.</a:t>
            </a:r>
          </a:p>
        </p:txBody>
      </p:sp>
      <p:grpSp>
        <p:nvGrpSpPr>
          <p:cNvPr id="2" name="Group 3"/>
          <p:cNvGrpSpPr>
            <a:grpSpLocks/>
          </p:cNvGrpSpPr>
          <p:nvPr/>
        </p:nvGrpSpPr>
        <p:grpSpPr bwMode="auto">
          <a:xfrm>
            <a:off x="914400" y="1968500"/>
            <a:ext cx="7543800" cy="1612900"/>
            <a:chOff x="576" y="1136"/>
            <a:chExt cx="4752" cy="1016"/>
          </a:xfrm>
        </p:grpSpPr>
        <p:sp>
          <p:nvSpPr>
            <p:cNvPr id="20486" name="Text Box 4"/>
            <p:cNvSpPr txBox="1">
              <a:spLocks noChangeArrowheads="1"/>
            </p:cNvSpPr>
            <p:nvPr/>
          </p:nvSpPr>
          <p:spPr bwMode="auto">
            <a:xfrm>
              <a:off x="576" y="1136"/>
              <a:ext cx="2208" cy="1016"/>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Increase assets (interest receivable).</a:t>
              </a:r>
            </a:p>
            <a:p>
              <a:pPr eaLnBrk="1" hangingPunct="1">
                <a:spcBef>
                  <a:spcPct val="50000"/>
                </a:spcBef>
                <a:buFontTx/>
                <a:buAutoNum type="arabicPeriod"/>
              </a:pPr>
              <a:r>
                <a:rPr lang="en-US" b="1">
                  <a:latin typeface="Tahoma" pitchFamily="34" charset="0"/>
                </a:rPr>
                <a:t>Increase stockholders’ equity (retained earnings).</a:t>
              </a:r>
            </a:p>
          </p:txBody>
        </p:sp>
        <p:sp>
          <p:nvSpPr>
            <p:cNvPr id="20487"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Source Transaction</a:t>
              </a:r>
            </a:p>
          </p:txBody>
        </p:sp>
      </p:grpSp>
      <p:graphicFrame>
        <p:nvGraphicFramePr>
          <p:cNvPr id="226310" name="Object 6"/>
          <p:cNvGraphicFramePr>
            <a:graphicFrameLocks noChangeAspect="1"/>
          </p:cNvGraphicFramePr>
          <p:nvPr/>
        </p:nvGraphicFramePr>
        <p:xfrm>
          <a:off x="609600" y="4114800"/>
          <a:ext cx="8229600" cy="723900"/>
        </p:xfrm>
        <a:graphic>
          <a:graphicData uri="http://schemas.openxmlformats.org/presentationml/2006/ole">
            <p:oleObj spid="_x0000_s20489" name="Worksheet" r:id="rId4" imgW="8486779"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8867164B-9F1D-485B-8F6F-9AF1570B993F}" type="slidenum">
              <a:rPr lang="en-US" smtClean="0">
                <a:solidFill>
                  <a:srgbClr val="490C00"/>
                </a:solidFill>
              </a:rPr>
              <a:pPr eaLnBrk="1" hangingPunct="1"/>
              <a:t>29</a:t>
            </a:fld>
            <a:endParaRPr lang="en-US" smtClean="0">
              <a:solidFill>
                <a:srgbClr val="490C00"/>
              </a:solidFill>
            </a:endParaRPr>
          </a:p>
        </p:txBody>
      </p:sp>
      <p:sp>
        <p:nvSpPr>
          <p:cNvPr id="21508" name="Text Box 2"/>
          <p:cNvSpPr txBox="1">
            <a:spLocks noChangeArrowheads="1"/>
          </p:cNvSpPr>
          <p:nvPr/>
        </p:nvSpPr>
        <p:spPr bwMode="auto">
          <a:xfrm>
            <a:off x="685800" y="304800"/>
            <a:ext cx="7924800" cy="1154113"/>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b="1" dirty="0">
                <a:latin typeface="Tahoma" pitchFamily="34" charset="0"/>
              </a:rPr>
              <a:t>Adjustment 2:  As of December 31, </a:t>
            </a:r>
            <a:r>
              <a:rPr lang="en-US" sz="2300" b="1" dirty="0" smtClean="0">
                <a:latin typeface="Tahoma" pitchFamily="34" charset="0"/>
              </a:rPr>
              <a:t>2013, </a:t>
            </a:r>
            <a:r>
              <a:rPr lang="en-US" sz="2300" b="1" dirty="0">
                <a:latin typeface="Tahoma" pitchFamily="34" charset="0"/>
              </a:rPr>
              <a:t>Cato had earned $10,500 of the $18,000 it collected in advance on June 1.</a:t>
            </a:r>
          </a:p>
        </p:txBody>
      </p:sp>
      <p:grpSp>
        <p:nvGrpSpPr>
          <p:cNvPr id="2" name="Group 3"/>
          <p:cNvGrpSpPr>
            <a:grpSpLocks/>
          </p:cNvGrpSpPr>
          <p:nvPr/>
        </p:nvGrpSpPr>
        <p:grpSpPr bwMode="auto">
          <a:xfrm>
            <a:off x="914400" y="2044700"/>
            <a:ext cx="7543800" cy="1612900"/>
            <a:chOff x="576" y="1136"/>
            <a:chExt cx="4752" cy="1016"/>
          </a:xfrm>
        </p:grpSpPr>
        <p:sp>
          <p:nvSpPr>
            <p:cNvPr id="21510" name="Text Box 4"/>
            <p:cNvSpPr txBox="1">
              <a:spLocks noChangeArrowheads="1"/>
            </p:cNvSpPr>
            <p:nvPr/>
          </p:nvSpPr>
          <p:spPr bwMode="auto">
            <a:xfrm>
              <a:off x="576" y="1136"/>
              <a:ext cx="2208" cy="1016"/>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liabilities (unearned revenue).</a:t>
              </a:r>
            </a:p>
            <a:p>
              <a:pPr eaLnBrk="1" hangingPunct="1">
                <a:spcBef>
                  <a:spcPct val="50000"/>
                </a:spcBef>
                <a:buFontTx/>
                <a:buAutoNum type="arabicPeriod"/>
              </a:pPr>
              <a:r>
                <a:rPr lang="en-US" b="1">
                  <a:latin typeface="Tahoma" pitchFamily="34" charset="0"/>
                </a:rPr>
                <a:t>Increase stockholders’ equity (retained earnings).</a:t>
              </a:r>
            </a:p>
          </p:txBody>
        </p:sp>
        <p:sp>
          <p:nvSpPr>
            <p:cNvPr id="21511"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Claims Exchange Transaction</a:t>
              </a:r>
            </a:p>
          </p:txBody>
        </p:sp>
      </p:grpSp>
      <p:graphicFrame>
        <p:nvGraphicFramePr>
          <p:cNvPr id="226310" name="Object 6"/>
          <p:cNvGraphicFramePr>
            <a:graphicFrameLocks noChangeAspect="1"/>
          </p:cNvGraphicFramePr>
          <p:nvPr/>
        </p:nvGraphicFramePr>
        <p:xfrm>
          <a:off x="609600" y="4114800"/>
          <a:ext cx="8153400" cy="723900"/>
        </p:xfrm>
        <a:graphic>
          <a:graphicData uri="http://schemas.openxmlformats.org/presentationml/2006/ole">
            <p:oleObj spid="_x0000_s21513" name="Worksheet" r:id="rId4" imgW="8686728"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17093" name="Rectangle 5" descr="Rectangle: Click to edit Master text styles&#10;Second level&#10;Third level&#10;Fourth level&#10;Fifth level"/>
          <p:cNvSpPr>
            <a:spLocks noGrp="1" noChangeArrowheads="1"/>
          </p:cNvSpPr>
          <p:nvPr>
            <p:ph type="body" idx="1"/>
          </p:nvPr>
        </p:nvSpPr>
        <p:spPr>
          <a:xfrm>
            <a:off x="457200" y="304800"/>
            <a:ext cx="8001000" cy="6096000"/>
          </a:xfrm>
        </p:spPr>
        <p:txBody>
          <a:bodyPr lIns="90488" tIns="44450" rIns="90488" bIns="44450"/>
          <a:lstStyle/>
          <a:p>
            <a:pPr algn="ctr" eaLnBrk="1" hangingPunct="1">
              <a:lnSpc>
                <a:spcPct val="90000"/>
              </a:lnSpc>
              <a:defRPr/>
            </a:pPr>
            <a:r>
              <a:rPr lang="en-US" sz="4000" b="1" dirty="0" smtClean="0">
                <a:solidFill>
                  <a:schemeClr val="tx2"/>
                </a:solidFill>
                <a:effectLst>
                  <a:outerShdw blurRad="38100" dist="38100" dir="2700000" algn="tl">
                    <a:srgbClr val="C0C0C0"/>
                  </a:outerShdw>
                </a:effectLst>
              </a:rPr>
              <a:t>What is ACCRUAL ACCOUNTING?</a:t>
            </a:r>
          </a:p>
          <a:p>
            <a:pPr eaLnBrk="1" hangingPunct="1">
              <a:lnSpc>
                <a:spcPct val="90000"/>
              </a:lnSpc>
              <a:defRPr/>
            </a:pPr>
            <a:endParaRPr lang="en-US" sz="4000" b="1" dirty="0" smtClean="0">
              <a:solidFill>
                <a:schemeClr val="hlink"/>
              </a:solidFill>
              <a:effectLst>
                <a:outerShdw blurRad="38100" dist="38100" dir="2700000" algn="tl">
                  <a:srgbClr val="C0C0C0"/>
                </a:outerShdw>
              </a:effectLst>
            </a:endParaRPr>
          </a:p>
          <a:p>
            <a:pPr eaLnBrk="1" hangingPunct="1">
              <a:lnSpc>
                <a:spcPct val="90000"/>
              </a:lnSpc>
              <a:buFont typeface="Wingdings" pitchFamily="2" charset="2"/>
              <a:buNone/>
              <a:defRPr/>
            </a:pPr>
            <a:r>
              <a:rPr lang="en-US" sz="3600" b="1" dirty="0" smtClean="0">
                <a:solidFill>
                  <a:schemeClr val="hlink"/>
                </a:solidFill>
              </a:rPr>
              <a:t>	</a:t>
            </a:r>
          </a:p>
          <a:p>
            <a:pPr eaLnBrk="1" hangingPunct="1">
              <a:lnSpc>
                <a:spcPct val="90000"/>
              </a:lnSpc>
              <a:buFont typeface="Wingdings" pitchFamily="2" charset="2"/>
              <a:buNone/>
              <a:defRPr/>
            </a:pPr>
            <a:endParaRPr lang="en-US" sz="3600" b="1" dirty="0" smtClean="0">
              <a:solidFill>
                <a:schemeClr val="hlink"/>
              </a:solidFill>
            </a:endParaRPr>
          </a:p>
          <a:p>
            <a:pPr eaLnBrk="1" hangingPunct="1">
              <a:lnSpc>
                <a:spcPct val="90000"/>
              </a:lnSpc>
              <a:buFont typeface="Wingdings" pitchFamily="2" charset="2"/>
              <a:buNone/>
              <a:defRPr/>
            </a:pPr>
            <a:r>
              <a:rPr lang="en-US" sz="3600" b="1" dirty="0" smtClean="0">
                <a:solidFill>
                  <a:schemeClr val="hlink"/>
                </a:solidFill>
              </a:rPr>
              <a:t>	</a:t>
            </a:r>
            <a:r>
              <a:rPr lang="en-US" sz="3400" b="1" dirty="0" smtClean="0"/>
              <a:t>Recording the financial transactions of a business in the period in which they </a:t>
            </a:r>
            <a:r>
              <a:rPr lang="en-US" sz="3400" b="1" u="sng" dirty="0" smtClean="0"/>
              <a:t>occur</a:t>
            </a:r>
            <a:r>
              <a:rPr lang="en-US" sz="3400" b="1" dirty="0" smtClean="0"/>
              <a:t> (incurred), rather than in the period in which cash is exchanged.</a:t>
            </a:r>
          </a:p>
        </p:txBody>
      </p:sp>
      <p:graphicFrame>
        <p:nvGraphicFramePr>
          <p:cNvPr id="1026" name="Object 7"/>
          <p:cNvGraphicFramePr>
            <a:graphicFrameLocks/>
          </p:cNvGraphicFramePr>
          <p:nvPr/>
        </p:nvGraphicFramePr>
        <p:xfrm>
          <a:off x="7010400" y="1676400"/>
          <a:ext cx="1171575" cy="1604963"/>
        </p:xfrm>
        <a:graphic>
          <a:graphicData uri="http://schemas.openxmlformats.org/presentationml/2006/ole">
            <p:oleObj spid="_x0000_s1031" name="Clip" r:id="rId4" imgW="5453640" imgH="7449840" progId="">
              <p:embed/>
            </p:oleObj>
          </a:graphicData>
        </a:graphic>
      </p:graphicFrame>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D5D06ACD-6E24-40AB-A54F-C07C126254EA}" type="slidenum">
              <a:rPr lang="en-US" smtClean="0">
                <a:solidFill>
                  <a:srgbClr val="490C00"/>
                </a:solidFill>
              </a:rPr>
              <a:pPr eaLnBrk="1" hangingPunct="1"/>
              <a:t>30</a:t>
            </a:fld>
            <a:endParaRPr lang="en-US" smtClean="0">
              <a:solidFill>
                <a:srgbClr val="490C00"/>
              </a:solidFill>
            </a:endParaRPr>
          </a:p>
        </p:txBody>
      </p:sp>
      <p:sp>
        <p:nvSpPr>
          <p:cNvPr id="22532" name="Text Box 2"/>
          <p:cNvSpPr txBox="1">
            <a:spLocks noChangeArrowheads="1"/>
          </p:cNvSpPr>
          <p:nvPr/>
        </p:nvSpPr>
        <p:spPr bwMode="auto">
          <a:xfrm>
            <a:off x="685800" y="304800"/>
            <a:ext cx="8001000" cy="1154113"/>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b="1" dirty="0">
                <a:latin typeface="Tahoma" pitchFamily="34" charset="0"/>
              </a:rPr>
              <a:t>Adjustment 3:  As of December 31, </a:t>
            </a:r>
            <a:r>
              <a:rPr lang="en-US" sz="2300" b="1" dirty="0" smtClean="0">
                <a:latin typeface="Tahoma" pitchFamily="34" charset="0"/>
              </a:rPr>
              <a:t>2013, </a:t>
            </a:r>
            <a:r>
              <a:rPr lang="en-US" sz="2300" b="1" dirty="0">
                <a:latin typeface="Tahoma" pitchFamily="34" charset="0"/>
              </a:rPr>
              <a:t>Cato had $10,000 of accrued salary expense that will be paid in </a:t>
            </a:r>
            <a:r>
              <a:rPr lang="en-US" sz="2300" b="1" dirty="0" smtClean="0">
                <a:latin typeface="Tahoma" pitchFamily="34" charset="0"/>
              </a:rPr>
              <a:t>2014.</a:t>
            </a:r>
            <a:endParaRPr lang="en-US" sz="2300" b="1" dirty="0">
              <a:latin typeface="Tahoma" pitchFamily="34" charset="0"/>
            </a:endParaRPr>
          </a:p>
        </p:txBody>
      </p:sp>
      <p:grpSp>
        <p:nvGrpSpPr>
          <p:cNvPr id="2" name="Group 3"/>
          <p:cNvGrpSpPr>
            <a:grpSpLocks/>
          </p:cNvGrpSpPr>
          <p:nvPr/>
        </p:nvGrpSpPr>
        <p:grpSpPr bwMode="auto">
          <a:xfrm>
            <a:off x="914400" y="1803400"/>
            <a:ext cx="7543800" cy="1616075"/>
            <a:chOff x="576" y="1136"/>
            <a:chExt cx="4752" cy="1018"/>
          </a:xfrm>
        </p:grpSpPr>
        <p:sp>
          <p:nvSpPr>
            <p:cNvPr id="22534" name="Text Box 4"/>
            <p:cNvSpPr txBox="1">
              <a:spLocks noChangeArrowheads="1"/>
            </p:cNvSpPr>
            <p:nvPr/>
          </p:nvSpPr>
          <p:spPr bwMode="auto">
            <a:xfrm>
              <a:off x="576" y="1136"/>
              <a:ext cx="2208" cy="1018"/>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Increase liabilities (salaries payable).</a:t>
              </a:r>
            </a:p>
            <a:p>
              <a:pPr eaLnBrk="1" hangingPunct="1">
                <a:spcBef>
                  <a:spcPct val="50000"/>
                </a:spcBef>
                <a:buFontTx/>
                <a:buAutoNum type="arabicPeriod"/>
              </a:pPr>
              <a:r>
                <a:rPr lang="en-US" b="1">
                  <a:latin typeface="Tahoma" pitchFamily="34" charset="0"/>
                </a:rPr>
                <a:t>Decrease stockholders’ equity (retained earnings).</a:t>
              </a:r>
            </a:p>
          </p:txBody>
        </p:sp>
        <p:sp>
          <p:nvSpPr>
            <p:cNvPr id="22535"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Claims Exchange Transaction</a:t>
              </a:r>
            </a:p>
          </p:txBody>
        </p:sp>
      </p:grpSp>
      <p:graphicFrame>
        <p:nvGraphicFramePr>
          <p:cNvPr id="226310" name="Object 6"/>
          <p:cNvGraphicFramePr>
            <a:graphicFrameLocks noChangeAspect="1"/>
          </p:cNvGraphicFramePr>
          <p:nvPr/>
        </p:nvGraphicFramePr>
        <p:xfrm>
          <a:off x="685800" y="4114800"/>
          <a:ext cx="8077200" cy="723900"/>
        </p:xfrm>
        <a:graphic>
          <a:graphicData uri="http://schemas.openxmlformats.org/presentationml/2006/ole">
            <p:oleObj spid="_x0000_s22538" name="Worksheet" r:id="rId4" imgW="8801190"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630C2D93-A11C-48D5-B7C5-B1C99102409D}" type="slidenum">
              <a:rPr lang="en-US" smtClean="0">
                <a:solidFill>
                  <a:srgbClr val="490C00"/>
                </a:solidFill>
              </a:rPr>
              <a:pPr eaLnBrk="1" hangingPunct="1"/>
              <a:t>31</a:t>
            </a:fld>
            <a:endParaRPr lang="en-US" smtClean="0">
              <a:solidFill>
                <a:srgbClr val="490C00"/>
              </a:solidFill>
            </a:endParaRPr>
          </a:p>
        </p:txBody>
      </p:sp>
      <p:sp>
        <p:nvSpPr>
          <p:cNvPr id="23556" name="Text Box 2"/>
          <p:cNvSpPr txBox="1">
            <a:spLocks noChangeArrowheads="1"/>
          </p:cNvSpPr>
          <p:nvPr/>
        </p:nvSpPr>
        <p:spPr bwMode="auto">
          <a:xfrm>
            <a:off x="609600" y="304800"/>
            <a:ext cx="8229600" cy="1063625"/>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100" b="1" dirty="0">
                <a:latin typeface="Tahoma" pitchFamily="34" charset="0"/>
              </a:rPr>
              <a:t>Adjustment 4:  As of December 31, </a:t>
            </a:r>
            <a:r>
              <a:rPr lang="en-US" sz="2100" b="1" dirty="0" smtClean="0">
                <a:latin typeface="Tahoma" pitchFamily="34" charset="0"/>
              </a:rPr>
              <a:t>2013, </a:t>
            </a:r>
            <a:r>
              <a:rPr lang="en-US" sz="2100" b="1" dirty="0">
                <a:latin typeface="Tahoma" pitchFamily="34" charset="0"/>
              </a:rPr>
              <a:t>Cato had used $10,000 of the $12,000 of rent that was prepaid on March 1.</a:t>
            </a:r>
          </a:p>
        </p:txBody>
      </p:sp>
      <p:grpSp>
        <p:nvGrpSpPr>
          <p:cNvPr id="2" name="Group 3"/>
          <p:cNvGrpSpPr>
            <a:grpSpLocks/>
          </p:cNvGrpSpPr>
          <p:nvPr/>
        </p:nvGrpSpPr>
        <p:grpSpPr bwMode="auto">
          <a:xfrm>
            <a:off x="914400" y="1892300"/>
            <a:ext cx="7543800" cy="1612900"/>
            <a:chOff x="576" y="1136"/>
            <a:chExt cx="4752" cy="1016"/>
          </a:xfrm>
        </p:grpSpPr>
        <p:sp>
          <p:nvSpPr>
            <p:cNvPr id="23558" name="Text Box 4"/>
            <p:cNvSpPr txBox="1">
              <a:spLocks noChangeArrowheads="1"/>
            </p:cNvSpPr>
            <p:nvPr/>
          </p:nvSpPr>
          <p:spPr bwMode="auto">
            <a:xfrm>
              <a:off x="576" y="1136"/>
              <a:ext cx="2208" cy="1016"/>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(prepaid rent).</a:t>
              </a:r>
            </a:p>
            <a:p>
              <a:pPr eaLnBrk="1" hangingPunct="1">
                <a:spcBef>
                  <a:spcPct val="50000"/>
                </a:spcBef>
                <a:buFontTx/>
                <a:buAutoNum type="arabicPeriod"/>
              </a:pPr>
              <a:r>
                <a:rPr lang="en-US" b="1">
                  <a:latin typeface="Tahoma" pitchFamily="34" charset="0"/>
                </a:rPr>
                <a:t>Decrease stockholders’ equity (retained earnings).</a:t>
              </a:r>
            </a:p>
          </p:txBody>
        </p:sp>
        <p:sp>
          <p:nvSpPr>
            <p:cNvPr id="23559"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Use Transaction</a:t>
              </a:r>
            </a:p>
          </p:txBody>
        </p:sp>
      </p:grpSp>
      <p:graphicFrame>
        <p:nvGraphicFramePr>
          <p:cNvPr id="226310" name="Object 6"/>
          <p:cNvGraphicFramePr>
            <a:graphicFrameLocks noChangeAspect="1"/>
          </p:cNvGraphicFramePr>
          <p:nvPr/>
        </p:nvGraphicFramePr>
        <p:xfrm>
          <a:off x="685800" y="4114800"/>
          <a:ext cx="8153400" cy="723900"/>
        </p:xfrm>
        <a:graphic>
          <a:graphicData uri="http://schemas.openxmlformats.org/presentationml/2006/ole">
            <p:oleObj spid="_x0000_s23561" name="Worksheet" r:id="rId4" imgW="8801190" imgH="714451"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6310"/>
                                        </p:tgtEl>
                                        <p:attrNameLst>
                                          <p:attrName>style.visibility</p:attrName>
                                        </p:attrNameLst>
                                      </p:cBhvr>
                                      <p:to>
                                        <p:strVal val="visible"/>
                                      </p:to>
                                    </p:set>
                                    <p:anim calcmode="lin" valueType="num">
                                      <p:cBhvr additive="base">
                                        <p:cTn id="13" dur="500" fill="hold"/>
                                        <p:tgtEl>
                                          <p:spTgt spid="226310"/>
                                        </p:tgtEl>
                                        <p:attrNameLst>
                                          <p:attrName>ppt_x</p:attrName>
                                        </p:attrNameLst>
                                      </p:cBhvr>
                                      <p:tavLst>
                                        <p:tav tm="0">
                                          <p:val>
                                            <p:strVal val="#ppt_x"/>
                                          </p:val>
                                        </p:tav>
                                        <p:tav tm="100000">
                                          <p:val>
                                            <p:strVal val="#ppt_x"/>
                                          </p:val>
                                        </p:tav>
                                      </p:tavLst>
                                    </p:anim>
                                    <p:anim calcmode="lin" valueType="num">
                                      <p:cBhvr additive="base">
                                        <p:cTn id="14"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7B1B989C-790E-4BE7-9970-C040C0F8713B}" type="slidenum">
              <a:rPr lang="en-US" smtClean="0">
                <a:solidFill>
                  <a:srgbClr val="490C00"/>
                </a:solidFill>
              </a:rPr>
              <a:pPr eaLnBrk="1" hangingPunct="1"/>
              <a:t>32</a:t>
            </a:fld>
            <a:endParaRPr lang="en-US" smtClean="0">
              <a:solidFill>
                <a:srgbClr val="490C00"/>
              </a:solidFill>
            </a:endParaRPr>
          </a:p>
        </p:txBody>
      </p:sp>
      <p:sp>
        <p:nvSpPr>
          <p:cNvPr id="24580" name="Text Box 2"/>
          <p:cNvSpPr txBox="1">
            <a:spLocks noChangeArrowheads="1"/>
          </p:cNvSpPr>
          <p:nvPr/>
        </p:nvSpPr>
        <p:spPr bwMode="auto">
          <a:xfrm>
            <a:off x="685800" y="304800"/>
            <a:ext cx="8077200" cy="1063625"/>
          </a:xfrm>
          <a:prstGeom prst="rect">
            <a:avLst/>
          </a:prstGeom>
          <a:solidFill>
            <a:srgbClr val="E4EBFE"/>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100" b="1" dirty="0">
                <a:latin typeface="Tahoma" pitchFamily="34" charset="0"/>
              </a:rPr>
              <a:t>Adjustment 5:  As of December 31, </a:t>
            </a:r>
            <a:r>
              <a:rPr lang="en-US" sz="2100" b="1" dirty="0" smtClean="0">
                <a:latin typeface="Tahoma" pitchFamily="34" charset="0"/>
              </a:rPr>
              <a:t>2013, </a:t>
            </a:r>
            <a:r>
              <a:rPr lang="en-US" sz="2100" b="1" dirty="0">
                <a:latin typeface="Tahoma" pitchFamily="34" charset="0"/>
              </a:rPr>
              <a:t>a physical count of the supplies on hand revealed that $150 of supplies remained available for future use.</a:t>
            </a:r>
          </a:p>
        </p:txBody>
      </p:sp>
      <p:grpSp>
        <p:nvGrpSpPr>
          <p:cNvPr id="2" name="Group 3"/>
          <p:cNvGrpSpPr>
            <a:grpSpLocks/>
          </p:cNvGrpSpPr>
          <p:nvPr/>
        </p:nvGrpSpPr>
        <p:grpSpPr bwMode="auto">
          <a:xfrm>
            <a:off x="762000" y="2057400"/>
            <a:ext cx="7543800" cy="1612900"/>
            <a:chOff x="576" y="1136"/>
            <a:chExt cx="4752" cy="1016"/>
          </a:xfrm>
        </p:grpSpPr>
        <p:sp>
          <p:nvSpPr>
            <p:cNvPr id="24604" name="Text Box 4"/>
            <p:cNvSpPr txBox="1">
              <a:spLocks noChangeArrowheads="1"/>
            </p:cNvSpPr>
            <p:nvPr/>
          </p:nvSpPr>
          <p:spPr bwMode="auto">
            <a:xfrm>
              <a:off x="576" y="1136"/>
              <a:ext cx="2208" cy="1016"/>
            </a:xfrm>
            <a:prstGeom prst="rect">
              <a:avLst/>
            </a:prstGeom>
            <a:solidFill>
              <a:srgbClr val="E4EBFE"/>
            </a:solidFill>
            <a:ln w="9525">
              <a:solidFill>
                <a:schemeClr val="tx1"/>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b="1">
                  <a:latin typeface="Tahoma" pitchFamily="34" charset="0"/>
                </a:rPr>
                <a:t>Decrease assets (supplies).</a:t>
              </a:r>
            </a:p>
            <a:p>
              <a:pPr eaLnBrk="1" hangingPunct="1">
                <a:spcBef>
                  <a:spcPct val="50000"/>
                </a:spcBef>
                <a:buFontTx/>
                <a:buAutoNum type="arabicPeriod"/>
              </a:pPr>
              <a:r>
                <a:rPr lang="en-US" b="1">
                  <a:latin typeface="Tahoma" pitchFamily="34" charset="0"/>
                </a:rPr>
                <a:t>Decrease stockholders’ equity (retained earnings).</a:t>
              </a:r>
            </a:p>
          </p:txBody>
        </p:sp>
        <p:sp>
          <p:nvSpPr>
            <p:cNvPr id="24605" name="Oval 5"/>
            <p:cNvSpPr>
              <a:spLocks noChangeArrowheads="1"/>
            </p:cNvSpPr>
            <p:nvPr/>
          </p:nvSpPr>
          <p:spPr bwMode="auto">
            <a:xfrm>
              <a:off x="3456" y="1248"/>
              <a:ext cx="1872" cy="816"/>
            </a:xfrm>
            <a:prstGeom prst="ellipse">
              <a:avLst/>
            </a:prstGeom>
            <a:solidFill>
              <a:schemeClr val="accent1"/>
            </a:solidFill>
            <a:ln w="9525">
              <a:solidFill>
                <a:schemeClr val="tx1"/>
              </a:solidFill>
              <a:round/>
              <a:headEnd/>
              <a:tailEnd/>
            </a:ln>
          </p:spPr>
          <p:txBody>
            <a:bodyPr anchor="ctr"/>
            <a:lstStyle/>
            <a:p>
              <a:pPr algn="ctr"/>
              <a:r>
                <a:rPr lang="en-US" sz="2400">
                  <a:latin typeface="Tahoma" pitchFamily="34" charset="0"/>
                </a:rPr>
                <a:t>Asset Use Transaction</a:t>
              </a:r>
            </a:p>
          </p:txBody>
        </p:sp>
      </p:grpSp>
      <p:graphicFrame>
        <p:nvGraphicFramePr>
          <p:cNvPr id="226310" name="Object 6"/>
          <p:cNvGraphicFramePr>
            <a:graphicFrameLocks noChangeAspect="1"/>
          </p:cNvGraphicFramePr>
          <p:nvPr/>
        </p:nvGraphicFramePr>
        <p:xfrm>
          <a:off x="609600" y="5257800"/>
          <a:ext cx="8229600" cy="723900"/>
        </p:xfrm>
        <a:graphic>
          <a:graphicData uri="http://schemas.openxmlformats.org/presentationml/2006/ole">
            <p:oleObj spid="_x0000_s24607" name="Worksheet" r:id="rId4" imgW="8801190" imgH="714451" progId="Excel.Sheet.8">
              <p:embed/>
            </p:oleObj>
          </a:graphicData>
        </a:graphic>
      </p:graphicFrame>
      <p:graphicFrame>
        <p:nvGraphicFramePr>
          <p:cNvPr id="9" name="Table 8"/>
          <p:cNvGraphicFramePr>
            <a:graphicFrameLocks noGrp="1"/>
          </p:cNvGraphicFramePr>
          <p:nvPr/>
        </p:nvGraphicFramePr>
        <p:xfrm>
          <a:off x="609600" y="3962400"/>
          <a:ext cx="8242300" cy="1219200"/>
        </p:xfrm>
        <a:graphic>
          <a:graphicData uri="http://schemas.openxmlformats.org/drawingml/2006/table">
            <a:tbl>
              <a:tblPr firstRow="1" bandRow="1">
                <a:tableStyleId>{5C22544A-7EE6-4342-B048-85BDC9FD1C3A}</a:tableStyleId>
              </a:tblPr>
              <a:tblGrid>
                <a:gridCol w="1511645"/>
                <a:gridCol w="208292"/>
                <a:gridCol w="1480542"/>
                <a:gridCol w="230168"/>
                <a:gridCol w="1675045"/>
                <a:gridCol w="228613"/>
                <a:gridCol w="1228391"/>
                <a:gridCol w="295696"/>
                <a:gridCol w="1383908"/>
              </a:tblGrid>
              <a:tr h="1219200">
                <a:tc>
                  <a:txBody>
                    <a:bodyPr/>
                    <a:lstStyle/>
                    <a:p>
                      <a:pPr algn="ctr"/>
                      <a:r>
                        <a:rPr lang="en-US" dirty="0" smtClean="0">
                          <a:solidFill>
                            <a:schemeClr val="tx1"/>
                          </a:solidFill>
                        </a:rPr>
                        <a:t>Beginning supplies balance</a:t>
                      </a:r>
                    </a:p>
                    <a:p>
                      <a:pPr algn="ctr"/>
                      <a:r>
                        <a:rPr lang="en-US" dirty="0" smtClean="0">
                          <a:solidFill>
                            <a:schemeClr val="tx1"/>
                          </a:solidFill>
                        </a:rPr>
                        <a:t>$200</a:t>
                      </a:r>
                      <a:endParaRPr lang="en-US" dirty="0">
                        <a:solidFill>
                          <a:schemeClr val="tx1"/>
                        </a:solidFill>
                      </a:endParaRPr>
                    </a:p>
                  </a:txBody>
                  <a:tcPr marL="91445" marR="91445">
                    <a:solidFill>
                      <a:schemeClr val="accent6">
                        <a:lumMod val="20000"/>
                        <a:lumOff val="80000"/>
                      </a:schemeClr>
                    </a:solidFill>
                  </a:tcPr>
                </a:tc>
                <a:tc>
                  <a:txBody>
                    <a:bodyPr/>
                    <a:lstStyle/>
                    <a:p>
                      <a:pPr algn="ctr"/>
                      <a:r>
                        <a:rPr lang="en-US" dirty="0" smtClean="0">
                          <a:solidFill>
                            <a:schemeClr val="tx1"/>
                          </a:solidFill>
                        </a:rPr>
                        <a:t>+</a:t>
                      </a:r>
                      <a:endParaRPr lang="en-US" dirty="0">
                        <a:solidFill>
                          <a:schemeClr val="tx1"/>
                        </a:solidFill>
                      </a:endParaRPr>
                    </a:p>
                  </a:txBody>
                  <a:tcPr marL="91445" marR="91445" anchor="ctr">
                    <a:solidFill>
                      <a:schemeClr val="accent6">
                        <a:lumMod val="20000"/>
                        <a:lumOff val="80000"/>
                      </a:schemeClr>
                    </a:solidFill>
                  </a:tcPr>
                </a:tc>
                <a:tc>
                  <a:txBody>
                    <a:bodyPr/>
                    <a:lstStyle/>
                    <a:p>
                      <a:pPr algn="ctr"/>
                      <a:r>
                        <a:rPr lang="en-US" dirty="0" smtClean="0">
                          <a:solidFill>
                            <a:schemeClr val="tx1"/>
                          </a:solidFill>
                        </a:rPr>
                        <a:t>Supplies purchased</a:t>
                      </a:r>
                    </a:p>
                    <a:p>
                      <a:pPr algn="ctr"/>
                      <a:endParaRPr lang="en-US" dirty="0" smtClean="0">
                        <a:solidFill>
                          <a:schemeClr val="tx1"/>
                        </a:solidFill>
                      </a:endParaRPr>
                    </a:p>
                    <a:p>
                      <a:pPr algn="ctr"/>
                      <a:r>
                        <a:rPr lang="en-US" dirty="0" smtClean="0">
                          <a:solidFill>
                            <a:schemeClr val="tx1"/>
                          </a:solidFill>
                        </a:rPr>
                        <a:t>$800</a:t>
                      </a:r>
                      <a:endParaRPr lang="en-US" dirty="0">
                        <a:solidFill>
                          <a:schemeClr val="tx1"/>
                        </a:solidFill>
                      </a:endParaRPr>
                    </a:p>
                  </a:txBody>
                  <a:tcPr marL="91445" marR="91445" anchor="ctr">
                    <a:solidFill>
                      <a:schemeClr val="accent6">
                        <a:lumMod val="20000"/>
                        <a:lumOff val="80000"/>
                      </a:schemeClr>
                    </a:solidFill>
                  </a:tcPr>
                </a:tc>
                <a:tc>
                  <a:txBody>
                    <a:bodyPr/>
                    <a:lstStyle/>
                    <a:p>
                      <a:pPr algn="ctr"/>
                      <a:r>
                        <a:rPr lang="en-US" dirty="0" smtClean="0">
                          <a:solidFill>
                            <a:schemeClr val="tx1"/>
                          </a:solidFill>
                        </a:rPr>
                        <a:t>=</a:t>
                      </a:r>
                      <a:endParaRPr lang="en-US" dirty="0">
                        <a:solidFill>
                          <a:schemeClr val="tx1"/>
                        </a:solidFill>
                      </a:endParaRPr>
                    </a:p>
                  </a:txBody>
                  <a:tcPr marL="91445" marR="91445" anchor="ctr">
                    <a:solidFill>
                      <a:schemeClr val="accent6">
                        <a:lumMod val="20000"/>
                        <a:lumOff val="80000"/>
                      </a:schemeClr>
                    </a:solidFill>
                  </a:tcPr>
                </a:tc>
                <a:tc>
                  <a:txBody>
                    <a:bodyPr/>
                    <a:lstStyle/>
                    <a:p>
                      <a:pPr algn="ctr"/>
                      <a:r>
                        <a:rPr lang="en-US" dirty="0" smtClean="0">
                          <a:solidFill>
                            <a:schemeClr val="tx1"/>
                          </a:solidFill>
                        </a:rPr>
                        <a:t>Supplies</a:t>
                      </a:r>
                      <a:r>
                        <a:rPr lang="en-US" baseline="0" dirty="0" smtClean="0">
                          <a:solidFill>
                            <a:schemeClr val="tx1"/>
                          </a:solidFill>
                        </a:rPr>
                        <a:t> available for use</a:t>
                      </a:r>
                    </a:p>
                    <a:p>
                      <a:pPr algn="ctr"/>
                      <a:r>
                        <a:rPr lang="en-US" baseline="0" dirty="0" smtClean="0">
                          <a:solidFill>
                            <a:schemeClr val="tx1"/>
                          </a:solidFill>
                        </a:rPr>
                        <a:t>$1,000</a:t>
                      </a:r>
                      <a:endParaRPr lang="en-US" dirty="0">
                        <a:solidFill>
                          <a:schemeClr val="tx1"/>
                        </a:solidFill>
                      </a:endParaRPr>
                    </a:p>
                  </a:txBody>
                  <a:tcPr marL="91445" marR="91445" anchor="ctr">
                    <a:solidFill>
                      <a:schemeClr val="accent6">
                        <a:lumMod val="20000"/>
                        <a:lumOff val="80000"/>
                      </a:schemeClr>
                    </a:solidFill>
                  </a:tcPr>
                </a:tc>
                <a:tc>
                  <a:txBody>
                    <a:bodyPr/>
                    <a:lstStyle/>
                    <a:p>
                      <a:pPr algn="ctr"/>
                      <a:r>
                        <a:rPr lang="en-US" dirty="0" smtClean="0">
                          <a:solidFill>
                            <a:schemeClr val="tx1"/>
                          </a:solidFill>
                        </a:rPr>
                        <a:t>-</a:t>
                      </a:r>
                      <a:endParaRPr lang="en-US" dirty="0">
                        <a:solidFill>
                          <a:schemeClr val="tx1"/>
                        </a:solidFill>
                      </a:endParaRPr>
                    </a:p>
                  </a:txBody>
                  <a:tcPr marL="91445" marR="91445" anchor="ctr">
                    <a:solidFill>
                      <a:schemeClr val="accent6">
                        <a:lumMod val="20000"/>
                        <a:lumOff val="80000"/>
                      </a:schemeClr>
                    </a:solidFill>
                  </a:tcPr>
                </a:tc>
                <a:tc>
                  <a:txBody>
                    <a:bodyPr/>
                    <a:lstStyle/>
                    <a:p>
                      <a:pPr algn="ctr"/>
                      <a:r>
                        <a:rPr lang="en-US" dirty="0" smtClean="0">
                          <a:solidFill>
                            <a:schemeClr val="tx1"/>
                          </a:solidFill>
                        </a:rPr>
                        <a:t>Ending supplies balance</a:t>
                      </a:r>
                    </a:p>
                    <a:p>
                      <a:pPr algn="ctr"/>
                      <a:r>
                        <a:rPr lang="en-US" dirty="0" smtClean="0">
                          <a:solidFill>
                            <a:schemeClr val="tx1"/>
                          </a:solidFill>
                        </a:rPr>
                        <a:t>$150</a:t>
                      </a:r>
                      <a:endParaRPr lang="en-US" dirty="0">
                        <a:solidFill>
                          <a:schemeClr val="tx1"/>
                        </a:solidFill>
                      </a:endParaRPr>
                    </a:p>
                  </a:txBody>
                  <a:tcPr marL="91445" marR="91445" anchor="ctr">
                    <a:solidFill>
                      <a:schemeClr val="accent6">
                        <a:lumMod val="20000"/>
                        <a:lumOff val="80000"/>
                      </a:schemeClr>
                    </a:solidFill>
                  </a:tcPr>
                </a:tc>
                <a:tc>
                  <a:txBody>
                    <a:bodyPr/>
                    <a:lstStyle/>
                    <a:p>
                      <a:pPr algn="ctr"/>
                      <a:r>
                        <a:rPr lang="en-US" dirty="0" smtClean="0">
                          <a:solidFill>
                            <a:schemeClr val="tx1"/>
                          </a:solidFill>
                        </a:rPr>
                        <a:t>=</a:t>
                      </a:r>
                      <a:endParaRPr lang="en-US" dirty="0">
                        <a:solidFill>
                          <a:schemeClr val="tx1"/>
                        </a:solidFill>
                      </a:endParaRPr>
                    </a:p>
                  </a:txBody>
                  <a:tcPr marL="91445" marR="91445" anchor="ctr">
                    <a:solidFill>
                      <a:schemeClr val="accent6">
                        <a:lumMod val="20000"/>
                        <a:lumOff val="80000"/>
                      </a:schemeClr>
                    </a:solidFill>
                  </a:tcPr>
                </a:tc>
                <a:tc>
                  <a:txBody>
                    <a:bodyPr/>
                    <a:lstStyle/>
                    <a:p>
                      <a:pPr algn="ctr"/>
                      <a:r>
                        <a:rPr lang="en-US" dirty="0" smtClean="0">
                          <a:solidFill>
                            <a:schemeClr val="tx1"/>
                          </a:solidFill>
                        </a:rPr>
                        <a:t>Supplies used</a:t>
                      </a:r>
                    </a:p>
                    <a:p>
                      <a:pPr algn="ctr"/>
                      <a:endParaRPr lang="en-US" dirty="0" smtClean="0">
                        <a:solidFill>
                          <a:schemeClr val="tx1"/>
                        </a:solidFill>
                      </a:endParaRPr>
                    </a:p>
                    <a:p>
                      <a:pPr algn="ctr"/>
                      <a:r>
                        <a:rPr lang="en-US" dirty="0" smtClean="0">
                          <a:solidFill>
                            <a:schemeClr val="tx1"/>
                          </a:solidFill>
                        </a:rPr>
                        <a:t>$850</a:t>
                      </a:r>
                      <a:endParaRPr lang="en-US" dirty="0">
                        <a:solidFill>
                          <a:schemeClr val="tx1"/>
                        </a:solidFill>
                      </a:endParaRPr>
                    </a:p>
                  </a:txBody>
                  <a:tcPr marL="91445" marR="91445" anchor="ctr">
                    <a:solidFill>
                      <a:schemeClr val="accent6">
                        <a:lumMod val="20000"/>
                        <a:lumOff val="80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6310"/>
                                        </p:tgtEl>
                                        <p:attrNameLst>
                                          <p:attrName>style.visibility</p:attrName>
                                        </p:attrNameLst>
                                      </p:cBhvr>
                                      <p:to>
                                        <p:strVal val="visible"/>
                                      </p:to>
                                    </p:set>
                                    <p:anim calcmode="lin" valueType="num">
                                      <p:cBhvr additive="base">
                                        <p:cTn id="19" dur="500" fill="hold"/>
                                        <p:tgtEl>
                                          <p:spTgt spid="226310"/>
                                        </p:tgtEl>
                                        <p:attrNameLst>
                                          <p:attrName>ppt_x</p:attrName>
                                        </p:attrNameLst>
                                      </p:cBhvr>
                                      <p:tavLst>
                                        <p:tav tm="0">
                                          <p:val>
                                            <p:strVal val="#ppt_x"/>
                                          </p:val>
                                        </p:tav>
                                        <p:tav tm="100000">
                                          <p:val>
                                            <p:strVal val="#ppt_x"/>
                                          </p:val>
                                        </p:tav>
                                      </p:tavLst>
                                    </p:anim>
                                    <p:anim calcmode="lin" valueType="num">
                                      <p:cBhvr additive="base">
                                        <p:cTn id="20" dur="500" fill="hold"/>
                                        <p:tgtEl>
                                          <p:spTgt spid="226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DA3F6808-A4BB-47A2-86EB-B31DC6E819EC}" type="slidenum">
              <a:rPr lang="en-US" smtClean="0">
                <a:solidFill>
                  <a:srgbClr val="490C00"/>
                </a:solidFill>
              </a:rPr>
              <a:pPr eaLnBrk="1" hangingPunct="1"/>
              <a:t>33</a:t>
            </a:fld>
            <a:endParaRPr lang="en-US" smtClean="0">
              <a:solidFill>
                <a:srgbClr val="490C00"/>
              </a:solidFill>
            </a:endParaRPr>
          </a:p>
        </p:txBody>
      </p:sp>
      <p:sp>
        <p:nvSpPr>
          <p:cNvPr id="51203" name="Rectangle 2"/>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4400">
                <a:solidFill>
                  <a:srgbClr val="490C00"/>
                </a:solidFill>
              </a:rPr>
              <a:t>LO 3</a:t>
            </a:r>
          </a:p>
        </p:txBody>
      </p:sp>
      <p:sp>
        <p:nvSpPr>
          <p:cNvPr id="51204" name="Oval 3"/>
          <p:cNvSpPr>
            <a:spLocks noChangeArrowheads="1"/>
          </p:cNvSpPr>
          <p:nvPr/>
        </p:nvSpPr>
        <p:spPr bwMode="auto">
          <a:xfrm>
            <a:off x="2667000" y="1600200"/>
            <a:ext cx="5181600" cy="4724400"/>
          </a:xfrm>
          <a:prstGeom prst="ellipse">
            <a:avLst/>
          </a:prstGeom>
          <a:solidFill>
            <a:schemeClr val="accent1"/>
          </a:solidFill>
          <a:ln w="9525">
            <a:solidFill>
              <a:schemeClr val="tx1"/>
            </a:solidFill>
            <a:round/>
            <a:headEnd/>
            <a:tailEnd/>
          </a:ln>
        </p:spPr>
        <p:txBody>
          <a:bodyPr anchor="ctr"/>
          <a:lstStyle/>
          <a:p>
            <a:pPr algn="ctr"/>
            <a:r>
              <a:rPr lang="en-US" sz="4000">
                <a:solidFill>
                  <a:schemeClr val="tx2"/>
                </a:solidFill>
                <a:latin typeface="Tahoma" pitchFamily="34" charset="0"/>
              </a:rPr>
              <a:t>Organize general ledger accounts under an accounting equation.</a:t>
            </a:r>
          </a:p>
        </p:txBody>
      </p:sp>
      <p:pic>
        <p:nvPicPr>
          <p:cNvPr id="51205" name="Picture 4" descr="j02991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495800"/>
            <a:ext cx="1100138"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7E0398A2-3D46-4816-80AA-C387D2E1E7A7}" type="slidenum">
              <a:rPr lang="en-US" smtClean="0">
                <a:solidFill>
                  <a:srgbClr val="490C00"/>
                </a:solidFill>
              </a:rPr>
              <a:pPr eaLnBrk="1" hangingPunct="1"/>
              <a:t>34</a:t>
            </a:fld>
            <a:endParaRPr lang="en-US" smtClean="0">
              <a:solidFill>
                <a:srgbClr val="490C00"/>
              </a:solidFill>
            </a:endParaRPr>
          </a:p>
        </p:txBody>
      </p:sp>
      <p:sp>
        <p:nvSpPr>
          <p:cNvPr id="52227" name="Rectangle 2"/>
          <p:cNvSpPr>
            <a:spLocks noGrp="1" noChangeArrowheads="1"/>
          </p:cNvSpPr>
          <p:nvPr>
            <p:ph type="title"/>
          </p:nvPr>
        </p:nvSpPr>
        <p:spPr/>
        <p:txBody>
          <a:bodyPr/>
          <a:lstStyle/>
          <a:p>
            <a:pPr eaLnBrk="1" hangingPunct="1"/>
            <a:r>
              <a:rPr lang="en-US" smtClean="0"/>
              <a:t>Summary of Transactions</a:t>
            </a:r>
          </a:p>
        </p:txBody>
      </p:sp>
      <p:pic>
        <p:nvPicPr>
          <p:cNvPr id="522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828800"/>
            <a:ext cx="76962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E0A3BE64-C775-466E-9C8E-19233379ED9B}" type="slidenum">
              <a:rPr lang="en-US" smtClean="0">
                <a:solidFill>
                  <a:srgbClr val="490C00"/>
                </a:solidFill>
              </a:rPr>
              <a:pPr eaLnBrk="1" hangingPunct="1"/>
              <a:t>35</a:t>
            </a:fld>
            <a:endParaRPr lang="en-US" smtClean="0">
              <a:solidFill>
                <a:srgbClr val="490C00"/>
              </a:solidFill>
            </a:endParaRPr>
          </a:p>
        </p:txBody>
      </p:sp>
      <p:sp>
        <p:nvSpPr>
          <p:cNvPr id="53251" name="Rectangle 2"/>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4400">
                <a:solidFill>
                  <a:srgbClr val="490C00"/>
                </a:solidFill>
              </a:rPr>
              <a:t>LO 4</a:t>
            </a:r>
          </a:p>
        </p:txBody>
      </p:sp>
      <p:sp>
        <p:nvSpPr>
          <p:cNvPr id="53252" name="Oval 3"/>
          <p:cNvSpPr>
            <a:spLocks noChangeArrowheads="1"/>
          </p:cNvSpPr>
          <p:nvPr/>
        </p:nvSpPr>
        <p:spPr bwMode="auto">
          <a:xfrm>
            <a:off x="2667000" y="1676400"/>
            <a:ext cx="5334000" cy="4724400"/>
          </a:xfrm>
          <a:prstGeom prst="ellipse">
            <a:avLst/>
          </a:prstGeom>
          <a:solidFill>
            <a:schemeClr val="accent1"/>
          </a:solidFill>
          <a:ln w="9525">
            <a:solidFill>
              <a:schemeClr val="tx1"/>
            </a:solidFill>
            <a:round/>
            <a:headEnd/>
            <a:tailEnd/>
          </a:ln>
        </p:spPr>
        <p:txBody>
          <a:bodyPr anchor="ctr"/>
          <a:lstStyle/>
          <a:p>
            <a:pPr algn="ctr"/>
            <a:r>
              <a:rPr lang="en-US" sz="4000">
                <a:solidFill>
                  <a:schemeClr val="tx2"/>
                </a:solidFill>
                <a:latin typeface="Tahoma" pitchFamily="34" charset="0"/>
              </a:rPr>
              <a:t>Prepare financial statements based on accrual accounting.</a:t>
            </a:r>
          </a:p>
        </p:txBody>
      </p:sp>
      <p:pic>
        <p:nvPicPr>
          <p:cNvPr id="53253" name="Picture 4" descr="j02991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495800"/>
            <a:ext cx="1100138"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01F7DFE2-40EE-4ABE-8CFD-D23B9F6AFA80}" type="slidenum">
              <a:rPr lang="en-US" smtClean="0">
                <a:solidFill>
                  <a:srgbClr val="490C00"/>
                </a:solidFill>
              </a:rPr>
              <a:pPr eaLnBrk="1" hangingPunct="1"/>
              <a:t>36</a:t>
            </a:fld>
            <a:endParaRPr lang="en-US" smtClean="0">
              <a:solidFill>
                <a:srgbClr val="490C00"/>
              </a:solidFill>
            </a:endParaRPr>
          </a:p>
        </p:txBody>
      </p:sp>
      <p:sp>
        <p:nvSpPr>
          <p:cNvPr id="54275" name="Rectangle 2"/>
          <p:cNvSpPr>
            <a:spLocks noGrp="1" noChangeArrowheads="1"/>
          </p:cNvSpPr>
          <p:nvPr>
            <p:ph type="title"/>
          </p:nvPr>
        </p:nvSpPr>
        <p:spPr/>
        <p:txBody>
          <a:bodyPr/>
          <a:lstStyle/>
          <a:p>
            <a:pPr eaLnBrk="1" hangingPunct="1"/>
            <a:r>
              <a:rPr lang="en-US" smtClean="0"/>
              <a:t>Preparing Financial Statements</a:t>
            </a:r>
          </a:p>
        </p:txBody>
      </p:sp>
      <p:pic>
        <p:nvPicPr>
          <p:cNvPr id="542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676400"/>
            <a:ext cx="6096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752600"/>
            <a:ext cx="5943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A3D08756-83C8-4350-A17D-307F8FC4C4B1}" type="slidenum">
              <a:rPr lang="en-US" smtClean="0">
                <a:solidFill>
                  <a:srgbClr val="490C00"/>
                </a:solidFill>
              </a:rPr>
              <a:pPr eaLnBrk="1" hangingPunct="1"/>
              <a:t>37</a:t>
            </a:fld>
            <a:endParaRPr lang="en-US" smtClean="0">
              <a:solidFill>
                <a:srgbClr val="490C00"/>
              </a:solidFill>
            </a:endParaRPr>
          </a:p>
        </p:txBody>
      </p:sp>
      <p:sp>
        <p:nvSpPr>
          <p:cNvPr id="55299" name="Rectangle 2"/>
          <p:cNvSpPr>
            <a:spLocks noGrp="1" noChangeArrowheads="1"/>
          </p:cNvSpPr>
          <p:nvPr>
            <p:ph type="title"/>
          </p:nvPr>
        </p:nvSpPr>
        <p:spPr/>
        <p:txBody>
          <a:bodyPr/>
          <a:lstStyle/>
          <a:p>
            <a:pPr eaLnBrk="1" hangingPunct="1"/>
            <a:r>
              <a:rPr lang="en-US" smtClean="0"/>
              <a:t>Preparing Financial Statements</a:t>
            </a:r>
          </a:p>
        </p:txBody>
      </p:sp>
      <p:sp>
        <p:nvSpPr>
          <p:cNvPr id="6" name="TextBox 5"/>
          <p:cNvSpPr txBox="1"/>
          <p:nvPr/>
        </p:nvSpPr>
        <p:spPr>
          <a:xfrm>
            <a:off x="5562600" y="2895600"/>
            <a:ext cx="990600" cy="307777"/>
          </a:xfrm>
          <a:prstGeom prst="rect">
            <a:avLst/>
          </a:prstGeom>
          <a:solidFill>
            <a:srgbClr val="E4D7B2"/>
          </a:solidFill>
        </p:spPr>
        <p:txBody>
          <a:bodyPr wrap="square" rtlCol="0">
            <a:spAutoFit/>
          </a:bodyPr>
          <a:lstStyle/>
          <a:p>
            <a:r>
              <a:rPr lang="en-US" sz="1400" b="1" dirty="0" smtClean="0"/>
              <a:t>10,000</a:t>
            </a:r>
            <a:endParaRPr lang="en-US" sz="1400" b="1" dirty="0"/>
          </a:p>
        </p:txBody>
      </p:sp>
      <p:sp>
        <p:nvSpPr>
          <p:cNvPr id="7" name="TextBox 6"/>
          <p:cNvSpPr txBox="1"/>
          <p:nvPr/>
        </p:nvSpPr>
        <p:spPr>
          <a:xfrm>
            <a:off x="5562600" y="5562600"/>
            <a:ext cx="990600" cy="307777"/>
          </a:xfrm>
          <a:prstGeom prst="rect">
            <a:avLst/>
          </a:prstGeom>
          <a:solidFill>
            <a:srgbClr val="E4D7B2"/>
          </a:solidFill>
        </p:spPr>
        <p:txBody>
          <a:bodyPr wrap="square" rtlCol="0">
            <a:spAutoFit/>
          </a:bodyPr>
          <a:lstStyle/>
          <a:p>
            <a:r>
              <a:rPr lang="en-US" sz="1400" b="1" dirty="0" smtClean="0"/>
              <a:t>4,750</a:t>
            </a:r>
            <a:endParaRPr lang="en-US" sz="1400" b="1" dirty="0"/>
          </a:p>
        </p:txBody>
      </p:sp>
      <p:cxnSp>
        <p:nvCxnSpPr>
          <p:cNvPr id="9" name="Straight Connector 8"/>
          <p:cNvCxnSpPr/>
          <p:nvPr/>
        </p:nvCxnSpPr>
        <p:spPr bwMode="auto">
          <a:xfrm>
            <a:off x="5486400" y="5867400"/>
            <a:ext cx="68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6477000" y="4038600"/>
            <a:ext cx="990600" cy="307777"/>
          </a:xfrm>
          <a:prstGeom prst="rect">
            <a:avLst/>
          </a:prstGeom>
          <a:solidFill>
            <a:srgbClr val="E4D7B2"/>
          </a:solidFill>
        </p:spPr>
        <p:txBody>
          <a:bodyPr wrap="square" rtlCol="0">
            <a:spAutoFit/>
          </a:bodyPr>
          <a:lstStyle/>
          <a:p>
            <a:r>
              <a:rPr lang="en-US" sz="1400" b="1" dirty="0" smtClean="0"/>
              <a:t>$128,050</a:t>
            </a:r>
            <a:endParaRPr lang="en-US" sz="1400" b="1" dirty="0"/>
          </a:p>
        </p:txBody>
      </p:sp>
      <p:sp>
        <p:nvSpPr>
          <p:cNvPr id="14" name="TextBox 13"/>
          <p:cNvSpPr txBox="1"/>
          <p:nvPr/>
        </p:nvSpPr>
        <p:spPr>
          <a:xfrm>
            <a:off x="6400800" y="6019800"/>
            <a:ext cx="990600" cy="307777"/>
          </a:xfrm>
          <a:prstGeom prst="rect">
            <a:avLst/>
          </a:prstGeom>
          <a:solidFill>
            <a:srgbClr val="E4D7B2"/>
          </a:solidFill>
        </p:spPr>
        <p:txBody>
          <a:bodyPr wrap="square" rtlCol="0">
            <a:spAutoFit/>
          </a:bodyPr>
          <a:lstStyle/>
          <a:p>
            <a:r>
              <a:rPr lang="en-US" sz="1400" b="1" dirty="0" smtClean="0"/>
              <a:t>$128,050</a:t>
            </a:r>
            <a:endParaRPr lang="en-US" sz="14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CAA12CFD-1C9E-4C14-9262-9533FF317C3B}" type="slidenum">
              <a:rPr lang="en-US" smtClean="0">
                <a:solidFill>
                  <a:srgbClr val="490C00"/>
                </a:solidFill>
              </a:rPr>
              <a:pPr eaLnBrk="1" hangingPunct="1"/>
              <a:t>38</a:t>
            </a:fld>
            <a:endParaRPr lang="en-US" smtClean="0">
              <a:solidFill>
                <a:srgbClr val="490C00"/>
              </a:solidFill>
            </a:endParaRPr>
          </a:p>
        </p:txBody>
      </p:sp>
      <p:sp>
        <p:nvSpPr>
          <p:cNvPr id="56323" name="Rectangle 2"/>
          <p:cNvSpPr>
            <a:spLocks noGrp="1" noChangeArrowheads="1"/>
          </p:cNvSpPr>
          <p:nvPr>
            <p:ph type="title"/>
          </p:nvPr>
        </p:nvSpPr>
        <p:spPr/>
        <p:txBody>
          <a:bodyPr/>
          <a:lstStyle/>
          <a:p>
            <a:pPr eaLnBrk="1" hangingPunct="1"/>
            <a:r>
              <a:rPr lang="en-US" smtClean="0"/>
              <a:t>Preparing Financial Statements</a:t>
            </a:r>
          </a:p>
        </p:txBody>
      </p:sp>
      <p:pic>
        <p:nvPicPr>
          <p:cNvPr id="563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828800"/>
            <a:ext cx="7145338"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477000" y="4953001"/>
            <a:ext cx="838200" cy="276999"/>
          </a:xfrm>
          <a:prstGeom prst="rect">
            <a:avLst/>
          </a:prstGeom>
          <a:solidFill>
            <a:srgbClr val="CCFFCC"/>
          </a:solidFill>
        </p:spPr>
        <p:txBody>
          <a:bodyPr wrap="square" rtlCol="0">
            <a:spAutoFit/>
          </a:bodyPr>
          <a:lstStyle/>
          <a:p>
            <a:r>
              <a:rPr lang="en-US" sz="1200" b="1" dirty="0" smtClean="0"/>
              <a:t>(21,000)</a:t>
            </a:r>
            <a:endParaRPr lang="en-US" sz="1200" b="1" dirty="0"/>
          </a:p>
        </p:txBody>
      </p:sp>
      <p:sp>
        <p:nvSpPr>
          <p:cNvPr id="6" name="TextBox 5"/>
          <p:cNvSpPr txBox="1"/>
          <p:nvPr/>
        </p:nvSpPr>
        <p:spPr>
          <a:xfrm>
            <a:off x="7467600" y="5029200"/>
            <a:ext cx="838200" cy="276999"/>
          </a:xfrm>
          <a:prstGeom prst="rect">
            <a:avLst/>
          </a:prstGeom>
          <a:solidFill>
            <a:srgbClr val="CCFFCC"/>
          </a:solidFill>
        </p:spPr>
        <p:txBody>
          <a:bodyPr wrap="square" rtlCol="0">
            <a:spAutoFit/>
          </a:bodyPr>
          <a:lstStyle/>
          <a:p>
            <a:r>
              <a:rPr lang="en-US" sz="1200" b="1" dirty="0" smtClean="0"/>
              <a:t>  49,000</a:t>
            </a:r>
            <a:endParaRPr lang="en-US" sz="1200" b="1" dirty="0"/>
          </a:p>
        </p:txBody>
      </p:sp>
      <p:sp>
        <p:nvSpPr>
          <p:cNvPr id="7" name="TextBox 6"/>
          <p:cNvSpPr txBox="1"/>
          <p:nvPr/>
        </p:nvSpPr>
        <p:spPr>
          <a:xfrm>
            <a:off x="7467600" y="5257800"/>
            <a:ext cx="838200" cy="276999"/>
          </a:xfrm>
          <a:prstGeom prst="rect">
            <a:avLst/>
          </a:prstGeom>
          <a:solidFill>
            <a:srgbClr val="CCFFCC"/>
          </a:solidFill>
        </p:spPr>
        <p:txBody>
          <a:bodyPr wrap="square" rtlCol="0">
            <a:spAutoFit/>
          </a:bodyPr>
          <a:lstStyle/>
          <a:p>
            <a:r>
              <a:rPr lang="en-US" sz="1200" b="1" dirty="0" smtClean="0"/>
              <a:t>  (5,000)</a:t>
            </a:r>
            <a:endParaRPr lang="en-US" sz="1200" b="1" dirty="0"/>
          </a:p>
        </p:txBody>
      </p:sp>
      <p:sp>
        <p:nvSpPr>
          <p:cNvPr id="8" name="TextBox 7"/>
          <p:cNvSpPr txBox="1"/>
          <p:nvPr/>
        </p:nvSpPr>
        <p:spPr>
          <a:xfrm>
            <a:off x="7467600" y="5715000"/>
            <a:ext cx="838200" cy="276999"/>
          </a:xfrm>
          <a:prstGeom prst="rect">
            <a:avLst/>
          </a:prstGeom>
          <a:solidFill>
            <a:srgbClr val="CCFFCC"/>
          </a:solidFill>
        </p:spPr>
        <p:txBody>
          <a:bodyPr wrap="square" rtlCol="0">
            <a:spAutoFit/>
          </a:bodyPr>
          <a:lstStyle/>
          <a:p>
            <a:r>
              <a:rPr lang="en-US" sz="1200" b="1" dirty="0" smtClean="0"/>
              <a:t>  10,000</a:t>
            </a:r>
            <a:endParaRPr lang="en-US" sz="1200" b="1"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06BA8C49-215C-43D0-9DB5-C164FE70003B}" type="slidenum">
              <a:rPr lang="en-US" smtClean="0">
                <a:solidFill>
                  <a:srgbClr val="490C00"/>
                </a:solidFill>
              </a:rPr>
              <a:pPr eaLnBrk="1" hangingPunct="1"/>
              <a:t>39</a:t>
            </a:fld>
            <a:endParaRPr lang="en-US" smtClean="0">
              <a:solidFill>
                <a:srgbClr val="490C00"/>
              </a:solidFill>
            </a:endParaRPr>
          </a:p>
        </p:txBody>
      </p:sp>
      <p:sp>
        <p:nvSpPr>
          <p:cNvPr id="57347" name="Rectangle 2"/>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4400">
                <a:solidFill>
                  <a:srgbClr val="490C00"/>
                </a:solidFill>
              </a:rPr>
              <a:t>LO 5</a:t>
            </a:r>
          </a:p>
        </p:txBody>
      </p:sp>
      <p:sp>
        <p:nvSpPr>
          <p:cNvPr id="57348" name="Oval 3"/>
          <p:cNvSpPr>
            <a:spLocks noChangeArrowheads="1"/>
          </p:cNvSpPr>
          <p:nvPr/>
        </p:nvSpPr>
        <p:spPr bwMode="auto">
          <a:xfrm>
            <a:off x="2514600" y="1676400"/>
            <a:ext cx="5638800" cy="4724400"/>
          </a:xfrm>
          <a:prstGeom prst="ellipse">
            <a:avLst/>
          </a:prstGeom>
          <a:solidFill>
            <a:schemeClr val="accent1"/>
          </a:solidFill>
          <a:ln w="9525">
            <a:solidFill>
              <a:schemeClr val="tx1"/>
            </a:solidFill>
            <a:round/>
            <a:headEnd/>
            <a:tailEnd/>
          </a:ln>
        </p:spPr>
        <p:txBody>
          <a:bodyPr anchor="ctr"/>
          <a:lstStyle/>
          <a:p>
            <a:pPr algn="ctr"/>
            <a:r>
              <a:rPr lang="en-US" sz="3400">
                <a:solidFill>
                  <a:schemeClr val="tx2"/>
                </a:solidFill>
                <a:latin typeface="Tahoma" pitchFamily="34" charset="0"/>
              </a:rPr>
              <a:t>Describe the closing process, the accounting cycle, the matching concept, and the conservatism principle.</a:t>
            </a:r>
          </a:p>
        </p:txBody>
      </p:sp>
      <p:pic>
        <p:nvPicPr>
          <p:cNvPr id="57349" name="Picture 4" descr="j02991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495800"/>
            <a:ext cx="1100138"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Matching Concept</a:t>
            </a:r>
          </a:p>
        </p:txBody>
      </p:sp>
      <p:sp>
        <p:nvSpPr>
          <p:cNvPr id="219139" name="Text Box 3"/>
          <p:cNvSpPr txBox="1">
            <a:spLocks noChangeArrowheads="1"/>
          </p:cNvSpPr>
          <p:nvPr/>
        </p:nvSpPr>
        <p:spPr bwMode="auto">
          <a:xfrm>
            <a:off x="152400" y="5949950"/>
            <a:ext cx="8915400" cy="708025"/>
          </a:xfrm>
          <a:prstGeom prst="rect">
            <a:avLst/>
          </a:prstGeom>
          <a:solidFill>
            <a:srgbClr val="EBFFEB"/>
          </a:solidFill>
          <a:ln w="9525">
            <a:solidFill>
              <a:srgbClr val="0033CC"/>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solidFill>
                  <a:srgbClr val="0033CC"/>
                </a:solidFill>
              </a:rPr>
              <a:t>The objective of accrual accounting is to improve matching of revenues with expenses. </a:t>
            </a:r>
          </a:p>
        </p:txBody>
      </p:sp>
      <p:sp>
        <p:nvSpPr>
          <p:cNvPr id="45060" name="Text Box 4"/>
          <p:cNvSpPr txBox="1">
            <a:spLocks noChangeArrowheads="1"/>
          </p:cNvSpPr>
          <p:nvPr/>
        </p:nvSpPr>
        <p:spPr bwMode="auto">
          <a:xfrm>
            <a:off x="838200" y="1524000"/>
            <a:ext cx="4419600" cy="4300538"/>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33CC"/>
                </a:solidFill>
              </a:rPr>
              <a:t>Cash basis accounting can distort the measurement of net income because it sometimes fails to properly match revenues with expenses.</a:t>
            </a:r>
          </a:p>
          <a:p>
            <a:pPr algn="ctr" eaLnBrk="1" hangingPunct="1">
              <a:spcBef>
                <a:spcPct val="50000"/>
              </a:spcBef>
            </a:pPr>
            <a:r>
              <a:rPr lang="en-US" sz="2400" b="1">
                <a:solidFill>
                  <a:srgbClr val="339933"/>
                </a:solidFill>
              </a:rPr>
              <a:t>The problem is that cash is not always received or paid in the period when the revenue is earned or when the expense is incurred.</a:t>
            </a:r>
          </a:p>
        </p:txBody>
      </p:sp>
      <p:pic>
        <p:nvPicPr>
          <p:cNvPr id="4506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743200"/>
            <a:ext cx="2874963"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additive="base">
                                        <p:cTn id="7" dur="500" fill="hold"/>
                                        <p:tgtEl>
                                          <p:spTgt spid="219139"/>
                                        </p:tgtEl>
                                        <p:attrNameLst>
                                          <p:attrName>ppt_x</p:attrName>
                                        </p:attrNameLst>
                                      </p:cBhvr>
                                      <p:tavLst>
                                        <p:tav tm="0">
                                          <p:val>
                                            <p:strVal val="#ppt_x"/>
                                          </p:val>
                                        </p:tav>
                                        <p:tav tm="100000">
                                          <p:val>
                                            <p:strVal val="#ppt_x"/>
                                          </p:val>
                                        </p:tav>
                                      </p:tavLst>
                                    </p:anim>
                                    <p:anim calcmode="lin" valueType="num">
                                      <p:cBhvr additive="base">
                                        <p:cTn id="8" dur="500" fill="hold"/>
                                        <p:tgtEl>
                                          <p:spTgt spid="219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05DA97F1-07E3-4030-B39C-3897F6209A0D}" type="slidenum">
              <a:rPr lang="en-US" smtClean="0">
                <a:solidFill>
                  <a:srgbClr val="490C00"/>
                </a:solidFill>
              </a:rPr>
              <a:pPr eaLnBrk="1" hangingPunct="1"/>
              <a:t>40</a:t>
            </a:fld>
            <a:endParaRPr lang="en-US" smtClean="0">
              <a:solidFill>
                <a:srgbClr val="490C00"/>
              </a:solidFill>
            </a:endParaRPr>
          </a:p>
        </p:txBody>
      </p:sp>
      <p:sp>
        <p:nvSpPr>
          <p:cNvPr id="58371" name="Rectangle 2"/>
          <p:cNvSpPr>
            <a:spLocks noChangeArrowheads="1"/>
          </p:cNvSpPr>
          <p:nvPr/>
        </p:nvSpPr>
        <p:spPr bwMode="auto">
          <a:xfrm>
            <a:off x="0" y="1905000"/>
            <a:ext cx="9067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a:p>
        </p:txBody>
      </p:sp>
      <p:sp>
        <p:nvSpPr>
          <p:cNvPr id="58372" name="Rectangle 3"/>
          <p:cNvSpPr>
            <a:spLocks noGrp="1" noChangeArrowheads="1"/>
          </p:cNvSpPr>
          <p:nvPr>
            <p:ph type="title"/>
          </p:nvPr>
        </p:nvSpPr>
        <p:spPr/>
        <p:txBody>
          <a:bodyPr/>
          <a:lstStyle/>
          <a:p>
            <a:pPr eaLnBrk="1" hangingPunct="1"/>
            <a:r>
              <a:rPr lang="en-US" smtClean="0"/>
              <a:t>Review: The Closing Process</a:t>
            </a:r>
          </a:p>
        </p:txBody>
      </p:sp>
      <p:sp>
        <p:nvSpPr>
          <p:cNvPr id="35845" name="Text Box 4"/>
          <p:cNvSpPr txBox="1">
            <a:spLocks noChangeArrowheads="1"/>
          </p:cNvSpPr>
          <p:nvPr/>
        </p:nvSpPr>
        <p:spPr bwMode="auto">
          <a:xfrm>
            <a:off x="1066800" y="1905000"/>
            <a:ext cx="3886200" cy="1292225"/>
          </a:xfrm>
          <a:prstGeom prst="rect">
            <a:avLst/>
          </a:prstGeom>
          <a:solidFill>
            <a:schemeClr val="accent6">
              <a:lumMod val="20000"/>
              <a:lumOff val="80000"/>
            </a:schemeClr>
          </a:solidFill>
          <a:ln w="9525">
            <a:solidFill>
              <a:srgbClr val="0033CC"/>
            </a:solidFill>
            <a:miter lim="800000"/>
            <a:headEnd/>
            <a:tailEnd/>
          </a:ln>
        </p:spPr>
        <p:txBody>
          <a:bodyPr>
            <a:spAutoFit/>
          </a:bodyPr>
          <a:lstStyle/>
          <a:p>
            <a:pPr algn="ctr">
              <a:spcBef>
                <a:spcPct val="50000"/>
              </a:spcBef>
              <a:defRPr/>
            </a:pPr>
            <a:r>
              <a:rPr lang="en-US" sz="2600" b="1" dirty="0">
                <a:solidFill>
                  <a:srgbClr val="0033CC"/>
                </a:solidFill>
              </a:rPr>
              <a:t>Transfers net income (or loss) and dividends to </a:t>
            </a:r>
            <a:r>
              <a:rPr lang="en-US" sz="2600" b="1" dirty="0">
                <a:solidFill>
                  <a:srgbClr val="FF3300"/>
                </a:solidFill>
              </a:rPr>
              <a:t>Retained Earnings</a:t>
            </a:r>
            <a:r>
              <a:rPr lang="en-US" sz="2600" b="1" dirty="0">
                <a:solidFill>
                  <a:srgbClr val="0033CC"/>
                </a:solidFill>
              </a:rPr>
              <a:t>.</a:t>
            </a:r>
          </a:p>
        </p:txBody>
      </p:sp>
      <p:sp>
        <p:nvSpPr>
          <p:cNvPr id="35846" name="Text Box 5"/>
          <p:cNvSpPr txBox="1">
            <a:spLocks noChangeArrowheads="1"/>
          </p:cNvSpPr>
          <p:nvPr/>
        </p:nvSpPr>
        <p:spPr bwMode="auto">
          <a:xfrm>
            <a:off x="1066800" y="4114800"/>
            <a:ext cx="3886200" cy="1689100"/>
          </a:xfrm>
          <a:prstGeom prst="rect">
            <a:avLst/>
          </a:prstGeom>
          <a:solidFill>
            <a:schemeClr val="accent6">
              <a:lumMod val="20000"/>
              <a:lumOff val="80000"/>
            </a:schemeClr>
          </a:solidFill>
          <a:ln w="9525">
            <a:solidFill>
              <a:srgbClr val="0033CC"/>
            </a:solidFill>
            <a:miter lim="800000"/>
            <a:headEnd/>
            <a:tailEnd/>
          </a:ln>
        </p:spPr>
        <p:txBody>
          <a:bodyPr>
            <a:spAutoFit/>
          </a:bodyPr>
          <a:lstStyle/>
          <a:p>
            <a:pPr algn="ctr">
              <a:spcBef>
                <a:spcPct val="100000"/>
              </a:spcBef>
              <a:buClr>
                <a:schemeClr val="tx2"/>
              </a:buClr>
              <a:buSzPct val="85000"/>
              <a:buFont typeface="Wingdings" pitchFamily="2" charset="2"/>
              <a:buNone/>
              <a:defRPr/>
            </a:pPr>
            <a:r>
              <a:rPr lang="en-US" sz="2600" b="1" dirty="0">
                <a:solidFill>
                  <a:srgbClr val="0033CC"/>
                </a:solidFill>
              </a:rPr>
              <a:t>Establishes </a:t>
            </a:r>
            <a:r>
              <a:rPr lang="en-US" sz="2600" b="1" dirty="0">
                <a:solidFill>
                  <a:srgbClr val="FF3300"/>
                </a:solidFill>
              </a:rPr>
              <a:t>zero</a:t>
            </a:r>
            <a:r>
              <a:rPr lang="en-US" sz="2600" b="1" dirty="0">
                <a:solidFill>
                  <a:srgbClr val="0033CC"/>
                </a:solidFill>
              </a:rPr>
              <a:t> balances in all revenue, expense, and dividend accounts. </a:t>
            </a:r>
          </a:p>
        </p:txBody>
      </p:sp>
      <p:pic>
        <p:nvPicPr>
          <p:cNvPr id="5837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2590800"/>
            <a:ext cx="36703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62A0BE11-F8BE-4249-9EF4-17844C685936}" type="slidenum">
              <a:rPr lang="en-US" smtClean="0">
                <a:solidFill>
                  <a:srgbClr val="490C00"/>
                </a:solidFill>
              </a:rPr>
              <a:pPr eaLnBrk="1" hangingPunct="1"/>
              <a:t>41</a:t>
            </a:fld>
            <a:endParaRPr lang="en-US" smtClean="0">
              <a:solidFill>
                <a:srgbClr val="490C00"/>
              </a:solidFill>
            </a:endParaRPr>
          </a:p>
        </p:txBody>
      </p:sp>
      <p:sp>
        <p:nvSpPr>
          <p:cNvPr id="243714" name="Rectangle 2"/>
          <p:cNvSpPr>
            <a:spLocks noChangeArrowheads="1"/>
          </p:cNvSpPr>
          <p:nvPr/>
        </p:nvSpPr>
        <p:spPr bwMode="auto">
          <a:xfrm>
            <a:off x="914400" y="4572000"/>
            <a:ext cx="3265488" cy="1587500"/>
          </a:xfrm>
          <a:prstGeom prst="rect">
            <a:avLst/>
          </a:prstGeom>
          <a:solidFill>
            <a:schemeClr val="accent6">
              <a:lumMod val="60000"/>
              <a:lumOff val="40000"/>
            </a:schemeClr>
          </a:solidFill>
          <a:ln w="38100" cmpd="dbl">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spcBef>
                <a:spcPct val="50000"/>
              </a:spcBef>
              <a:defRPr/>
            </a:pPr>
            <a:r>
              <a:rPr lang="en-US" sz="2400" b="1" dirty="0">
                <a:solidFill>
                  <a:srgbClr val="E3F4FF"/>
                </a:solidFill>
              </a:rPr>
              <a:t>Temporary accounts track financial results for a limited period of time.</a:t>
            </a:r>
          </a:p>
        </p:txBody>
      </p:sp>
      <p:sp>
        <p:nvSpPr>
          <p:cNvPr id="59396" name="Rectangle 3"/>
          <p:cNvSpPr>
            <a:spLocks noGrp="1" noChangeArrowheads="1"/>
          </p:cNvSpPr>
          <p:nvPr>
            <p:ph type="title"/>
          </p:nvPr>
        </p:nvSpPr>
        <p:spPr/>
        <p:txBody>
          <a:bodyPr/>
          <a:lstStyle/>
          <a:p>
            <a:pPr eaLnBrk="1" hangingPunct="1"/>
            <a:r>
              <a:rPr lang="en-US" smtClean="0"/>
              <a:t>Temporary and Permanent Accounts</a:t>
            </a:r>
          </a:p>
        </p:txBody>
      </p:sp>
      <p:grpSp>
        <p:nvGrpSpPr>
          <p:cNvPr id="59397" name="Group 4"/>
          <p:cNvGrpSpPr>
            <a:grpSpLocks/>
          </p:cNvGrpSpPr>
          <p:nvPr/>
        </p:nvGrpSpPr>
        <p:grpSpPr bwMode="auto">
          <a:xfrm>
            <a:off x="695325" y="1684338"/>
            <a:ext cx="3638550" cy="3040062"/>
            <a:chOff x="438" y="957"/>
            <a:chExt cx="2292" cy="1915"/>
          </a:xfrm>
        </p:grpSpPr>
        <p:sp>
          <p:nvSpPr>
            <p:cNvPr id="36881" name="Rectangle 5"/>
            <p:cNvSpPr>
              <a:spLocks noChangeArrowheads="1"/>
            </p:cNvSpPr>
            <p:nvPr/>
          </p:nvSpPr>
          <p:spPr bwMode="auto">
            <a:xfrm>
              <a:off x="876" y="957"/>
              <a:ext cx="1494" cy="3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800" b="1" dirty="0">
                  <a:solidFill>
                    <a:schemeClr val="tx1">
                      <a:lumMod val="95000"/>
                      <a:lumOff val="5000"/>
                    </a:schemeClr>
                  </a:solidFill>
                </a:rPr>
                <a:t>Revenues</a:t>
              </a:r>
            </a:p>
          </p:txBody>
        </p:sp>
        <p:sp>
          <p:nvSpPr>
            <p:cNvPr id="36882" name="Rectangle 6"/>
            <p:cNvSpPr>
              <a:spLocks noChangeArrowheads="1"/>
            </p:cNvSpPr>
            <p:nvPr/>
          </p:nvSpPr>
          <p:spPr bwMode="auto">
            <a:xfrm rot="16200000" flipH="1">
              <a:off x="-142" y="1967"/>
              <a:ext cx="1485" cy="3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800" b="1" dirty="0">
                  <a:solidFill>
                    <a:schemeClr val="tx1">
                      <a:lumMod val="95000"/>
                      <a:lumOff val="5000"/>
                    </a:schemeClr>
                  </a:solidFill>
                </a:rPr>
                <a:t>Expenses</a:t>
              </a:r>
            </a:p>
          </p:txBody>
        </p:sp>
        <p:sp>
          <p:nvSpPr>
            <p:cNvPr id="36883" name="Rectangle 7"/>
            <p:cNvSpPr>
              <a:spLocks noChangeArrowheads="1"/>
            </p:cNvSpPr>
            <p:nvPr/>
          </p:nvSpPr>
          <p:spPr bwMode="auto">
            <a:xfrm rot="5400000" flipH="1">
              <a:off x="1825" y="1971"/>
              <a:ext cx="1486" cy="325"/>
            </a:xfrm>
            <a:prstGeom prst="rect">
              <a:avLst/>
            </a:prstGeom>
            <a:noFill/>
            <a:ln w="12700">
              <a:noFill/>
              <a:miter lim="800000"/>
              <a:headEnd/>
              <a:tailEnd/>
            </a:ln>
          </p:spPr>
          <p:txBody>
            <a:bodyPr lIns="90488" tIns="44450" rIns="90488" bIns="44450">
              <a:spAutoFit/>
            </a:bodyPr>
            <a:lstStyle/>
            <a:p>
              <a:pPr algn="ctr" eaLnBrk="0" hangingPunct="0">
                <a:spcBef>
                  <a:spcPct val="50000"/>
                </a:spcBef>
                <a:defRPr/>
              </a:pPr>
              <a:r>
                <a:rPr lang="en-US" sz="2800" b="1" dirty="0">
                  <a:solidFill>
                    <a:schemeClr val="tx1">
                      <a:lumMod val="95000"/>
                      <a:lumOff val="5000"/>
                    </a:schemeClr>
                  </a:solidFill>
                </a:rPr>
                <a:t>Dividends</a:t>
              </a:r>
            </a:p>
          </p:txBody>
        </p:sp>
        <p:grpSp>
          <p:nvGrpSpPr>
            <p:cNvPr id="59412" name="Group 8"/>
            <p:cNvGrpSpPr>
              <a:grpSpLocks/>
            </p:cNvGrpSpPr>
            <p:nvPr/>
          </p:nvGrpSpPr>
          <p:grpSpPr bwMode="auto">
            <a:xfrm>
              <a:off x="768" y="1248"/>
              <a:ext cx="1630" cy="1344"/>
              <a:chOff x="768" y="1248"/>
              <a:chExt cx="1630" cy="1344"/>
            </a:xfrm>
          </p:grpSpPr>
          <p:sp>
            <p:nvSpPr>
              <p:cNvPr id="59413" name="Freeform 9"/>
              <p:cNvSpPr>
                <a:spLocks/>
              </p:cNvSpPr>
              <p:nvPr/>
            </p:nvSpPr>
            <p:spPr bwMode="auto">
              <a:xfrm>
                <a:off x="819" y="1303"/>
                <a:ext cx="1579" cy="1289"/>
              </a:xfrm>
              <a:custGeom>
                <a:avLst/>
                <a:gdLst>
                  <a:gd name="T0" fmla="*/ 1424 w 1579"/>
                  <a:gd name="T1" fmla="*/ 692 h 1289"/>
                  <a:gd name="T2" fmla="*/ 1578 w 1579"/>
                  <a:gd name="T3" fmla="*/ 773 h 1289"/>
                  <a:gd name="T4" fmla="*/ 1424 w 1579"/>
                  <a:gd name="T5" fmla="*/ 854 h 1289"/>
                  <a:gd name="T6" fmla="*/ 1322 w 1579"/>
                  <a:gd name="T7" fmla="*/ 1189 h 1289"/>
                  <a:gd name="T8" fmla="*/ 1318 w 1579"/>
                  <a:gd name="T9" fmla="*/ 1208 h 1289"/>
                  <a:gd name="T10" fmla="*/ 1305 w 1579"/>
                  <a:gd name="T11" fmla="*/ 1236 h 1289"/>
                  <a:gd name="T12" fmla="*/ 1285 w 1579"/>
                  <a:gd name="T13" fmla="*/ 1260 h 1289"/>
                  <a:gd name="T14" fmla="*/ 1259 w 1579"/>
                  <a:gd name="T15" fmla="*/ 1277 h 1289"/>
                  <a:gd name="T16" fmla="*/ 1228 w 1579"/>
                  <a:gd name="T17" fmla="*/ 1287 h 1289"/>
                  <a:gd name="T18" fmla="*/ 366 w 1579"/>
                  <a:gd name="T19" fmla="*/ 1288 h 1289"/>
                  <a:gd name="T20" fmla="*/ 348 w 1579"/>
                  <a:gd name="T21" fmla="*/ 1287 h 1289"/>
                  <a:gd name="T22" fmla="*/ 318 w 1579"/>
                  <a:gd name="T23" fmla="*/ 1276 h 1289"/>
                  <a:gd name="T24" fmla="*/ 291 w 1579"/>
                  <a:gd name="T25" fmla="*/ 1258 h 1289"/>
                  <a:gd name="T26" fmla="*/ 270 w 1579"/>
                  <a:gd name="T27" fmla="*/ 1234 h 1289"/>
                  <a:gd name="T28" fmla="*/ 258 w 1579"/>
                  <a:gd name="T29" fmla="*/ 1205 h 1289"/>
                  <a:gd name="T30" fmla="*/ 256 w 1579"/>
                  <a:gd name="T31" fmla="*/ 854 h 1289"/>
                  <a:gd name="T32" fmla="*/ 154 w 1579"/>
                  <a:gd name="T33" fmla="*/ 1030 h 1289"/>
                  <a:gd name="T34" fmla="*/ 154 w 1579"/>
                  <a:gd name="T35" fmla="*/ 517 h 1289"/>
                  <a:gd name="T36" fmla="*/ 256 w 1579"/>
                  <a:gd name="T37" fmla="*/ 692 h 1289"/>
                  <a:gd name="T38" fmla="*/ 256 w 1579"/>
                  <a:gd name="T39" fmla="*/ 349 h 1289"/>
                  <a:gd name="T40" fmla="*/ 265 w 1579"/>
                  <a:gd name="T41" fmla="*/ 318 h 1289"/>
                  <a:gd name="T42" fmla="*/ 282 w 1579"/>
                  <a:gd name="T43" fmla="*/ 292 h 1289"/>
                  <a:gd name="T44" fmla="*/ 306 w 1579"/>
                  <a:gd name="T45" fmla="*/ 271 h 1289"/>
                  <a:gd name="T46" fmla="*/ 334 w 1579"/>
                  <a:gd name="T47" fmla="*/ 257 h 1289"/>
                  <a:gd name="T48" fmla="*/ 366 w 1579"/>
                  <a:gd name="T49" fmla="*/ 253 h 1289"/>
                  <a:gd name="T50" fmla="*/ 702 w 1579"/>
                  <a:gd name="T51" fmla="*/ 153 h 1289"/>
                  <a:gd name="T52" fmla="*/ 786 w 1579"/>
                  <a:gd name="T53" fmla="*/ 0 h 1289"/>
                  <a:gd name="T54" fmla="*/ 871 w 1579"/>
                  <a:gd name="T55" fmla="*/ 153 h 1289"/>
                  <a:gd name="T56" fmla="*/ 1213 w 1579"/>
                  <a:gd name="T57" fmla="*/ 253 h 1289"/>
                  <a:gd name="T58" fmla="*/ 1231 w 1579"/>
                  <a:gd name="T59" fmla="*/ 256 h 1289"/>
                  <a:gd name="T60" fmla="*/ 1261 w 1579"/>
                  <a:gd name="T61" fmla="*/ 265 h 1289"/>
                  <a:gd name="T62" fmla="*/ 1287 w 1579"/>
                  <a:gd name="T63" fmla="*/ 283 h 1289"/>
                  <a:gd name="T64" fmla="*/ 1307 w 1579"/>
                  <a:gd name="T65" fmla="*/ 307 h 1289"/>
                  <a:gd name="T66" fmla="*/ 1319 w 1579"/>
                  <a:gd name="T67" fmla="*/ 336 h 1289"/>
                  <a:gd name="T68" fmla="*/ 1322 w 1579"/>
                  <a:gd name="T69" fmla="*/ 692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9"/>
                  <a:gd name="T106" fmla="*/ 0 h 1289"/>
                  <a:gd name="T107" fmla="*/ 1579 w 1579"/>
                  <a:gd name="T108" fmla="*/ 1289 h 1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9" h="1289">
                    <a:moveTo>
                      <a:pt x="1322" y="692"/>
                    </a:moveTo>
                    <a:lnTo>
                      <a:pt x="1424" y="692"/>
                    </a:lnTo>
                    <a:lnTo>
                      <a:pt x="1424" y="517"/>
                    </a:lnTo>
                    <a:lnTo>
                      <a:pt x="1578" y="773"/>
                    </a:lnTo>
                    <a:lnTo>
                      <a:pt x="1424" y="1030"/>
                    </a:lnTo>
                    <a:lnTo>
                      <a:pt x="1424" y="854"/>
                    </a:lnTo>
                    <a:lnTo>
                      <a:pt x="1322" y="854"/>
                    </a:lnTo>
                    <a:lnTo>
                      <a:pt x="1322" y="1189"/>
                    </a:lnTo>
                    <a:lnTo>
                      <a:pt x="1322" y="1193"/>
                    </a:lnTo>
                    <a:lnTo>
                      <a:pt x="1318" y="1208"/>
                    </a:lnTo>
                    <a:lnTo>
                      <a:pt x="1314" y="1222"/>
                    </a:lnTo>
                    <a:lnTo>
                      <a:pt x="1305" y="1236"/>
                    </a:lnTo>
                    <a:lnTo>
                      <a:pt x="1297" y="1249"/>
                    </a:lnTo>
                    <a:lnTo>
                      <a:pt x="1285" y="1260"/>
                    </a:lnTo>
                    <a:lnTo>
                      <a:pt x="1272" y="1271"/>
                    </a:lnTo>
                    <a:lnTo>
                      <a:pt x="1259" y="1277"/>
                    </a:lnTo>
                    <a:lnTo>
                      <a:pt x="1243" y="1282"/>
                    </a:lnTo>
                    <a:lnTo>
                      <a:pt x="1228" y="1287"/>
                    </a:lnTo>
                    <a:lnTo>
                      <a:pt x="1213" y="1288"/>
                    </a:lnTo>
                    <a:lnTo>
                      <a:pt x="366" y="1288"/>
                    </a:lnTo>
                    <a:lnTo>
                      <a:pt x="363" y="1288"/>
                    </a:lnTo>
                    <a:lnTo>
                      <a:pt x="348" y="1287"/>
                    </a:lnTo>
                    <a:lnTo>
                      <a:pt x="331" y="1282"/>
                    </a:lnTo>
                    <a:lnTo>
                      <a:pt x="318" y="1276"/>
                    </a:lnTo>
                    <a:lnTo>
                      <a:pt x="303" y="1269"/>
                    </a:lnTo>
                    <a:lnTo>
                      <a:pt x="291" y="1258"/>
                    </a:lnTo>
                    <a:lnTo>
                      <a:pt x="280" y="1246"/>
                    </a:lnTo>
                    <a:lnTo>
                      <a:pt x="270" y="1234"/>
                    </a:lnTo>
                    <a:lnTo>
                      <a:pt x="264" y="1220"/>
                    </a:lnTo>
                    <a:lnTo>
                      <a:pt x="258" y="1205"/>
                    </a:lnTo>
                    <a:lnTo>
                      <a:pt x="256" y="1189"/>
                    </a:lnTo>
                    <a:lnTo>
                      <a:pt x="256" y="854"/>
                    </a:lnTo>
                    <a:lnTo>
                      <a:pt x="154" y="854"/>
                    </a:lnTo>
                    <a:lnTo>
                      <a:pt x="154" y="1030"/>
                    </a:lnTo>
                    <a:lnTo>
                      <a:pt x="0" y="773"/>
                    </a:lnTo>
                    <a:lnTo>
                      <a:pt x="154" y="517"/>
                    </a:lnTo>
                    <a:lnTo>
                      <a:pt x="154" y="692"/>
                    </a:lnTo>
                    <a:lnTo>
                      <a:pt x="256" y="692"/>
                    </a:lnTo>
                    <a:lnTo>
                      <a:pt x="256" y="351"/>
                    </a:lnTo>
                    <a:lnTo>
                      <a:pt x="256" y="349"/>
                    </a:lnTo>
                    <a:lnTo>
                      <a:pt x="259" y="333"/>
                    </a:lnTo>
                    <a:lnTo>
                      <a:pt x="265" y="318"/>
                    </a:lnTo>
                    <a:lnTo>
                      <a:pt x="272" y="303"/>
                    </a:lnTo>
                    <a:lnTo>
                      <a:pt x="282" y="292"/>
                    </a:lnTo>
                    <a:lnTo>
                      <a:pt x="294" y="281"/>
                    </a:lnTo>
                    <a:lnTo>
                      <a:pt x="306" y="271"/>
                    </a:lnTo>
                    <a:lnTo>
                      <a:pt x="320" y="263"/>
                    </a:lnTo>
                    <a:lnTo>
                      <a:pt x="334" y="257"/>
                    </a:lnTo>
                    <a:lnTo>
                      <a:pt x="350" y="254"/>
                    </a:lnTo>
                    <a:lnTo>
                      <a:pt x="366" y="253"/>
                    </a:lnTo>
                    <a:lnTo>
                      <a:pt x="702" y="252"/>
                    </a:lnTo>
                    <a:lnTo>
                      <a:pt x="702" y="153"/>
                    </a:lnTo>
                    <a:lnTo>
                      <a:pt x="525" y="153"/>
                    </a:lnTo>
                    <a:lnTo>
                      <a:pt x="786" y="0"/>
                    </a:lnTo>
                    <a:lnTo>
                      <a:pt x="1048" y="153"/>
                    </a:lnTo>
                    <a:lnTo>
                      <a:pt x="871" y="153"/>
                    </a:lnTo>
                    <a:lnTo>
                      <a:pt x="871" y="252"/>
                    </a:lnTo>
                    <a:lnTo>
                      <a:pt x="1213" y="253"/>
                    </a:lnTo>
                    <a:lnTo>
                      <a:pt x="1215" y="253"/>
                    </a:lnTo>
                    <a:lnTo>
                      <a:pt x="1231" y="256"/>
                    </a:lnTo>
                    <a:lnTo>
                      <a:pt x="1247" y="259"/>
                    </a:lnTo>
                    <a:lnTo>
                      <a:pt x="1261" y="265"/>
                    </a:lnTo>
                    <a:lnTo>
                      <a:pt x="1275" y="272"/>
                    </a:lnTo>
                    <a:lnTo>
                      <a:pt x="1287" y="283"/>
                    </a:lnTo>
                    <a:lnTo>
                      <a:pt x="1299" y="294"/>
                    </a:lnTo>
                    <a:lnTo>
                      <a:pt x="1307" y="307"/>
                    </a:lnTo>
                    <a:lnTo>
                      <a:pt x="1315" y="320"/>
                    </a:lnTo>
                    <a:lnTo>
                      <a:pt x="1319" y="336"/>
                    </a:lnTo>
                    <a:lnTo>
                      <a:pt x="1322" y="351"/>
                    </a:lnTo>
                    <a:lnTo>
                      <a:pt x="1322" y="692"/>
                    </a:lnTo>
                  </a:path>
                </a:pathLst>
              </a:custGeom>
              <a:solidFill>
                <a:srgbClr val="000000"/>
              </a:solidFill>
              <a:ln w="12700" cap="rnd">
                <a:solidFill>
                  <a:srgbClr val="000000"/>
                </a:solidFill>
                <a:round/>
                <a:headEnd/>
                <a:tailEnd/>
              </a:ln>
            </p:spPr>
            <p:txBody>
              <a:bodyPr/>
              <a:lstStyle/>
              <a:p>
                <a:endParaRPr lang="en-US"/>
              </a:p>
            </p:txBody>
          </p:sp>
          <p:sp>
            <p:nvSpPr>
              <p:cNvPr id="36886" name="Freeform 10"/>
              <p:cNvSpPr>
                <a:spLocks/>
              </p:cNvSpPr>
              <p:nvPr/>
            </p:nvSpPr>
            <p:spPr bwMode="auto">
              <a:xfrm>
                <a:off x="768" y="1248"/>
                <a:ext cx="1581" cy="1290"/>
              </a:xfrm>
              <a:custGeom>
                <a:avLst/>
                <a:gdLst>
                  <a:gd name="T0" fmla="*/ 1425 w 1581"/>
                  <a:gd name="T1" fmla="*/ 690 h 1290"/>
                  <a:gd name="T2" fmla="*/ 1580 w 1581"/>
                  <a:gd name="T3" fmla="*/ 773 h 1290"/>
                  <a:gd name="T4" fmla="*/ 1425 w 1581"/>
                  <a:gd name="T5" fmla="*/ 854 h 1290"/>
                  <a:gd name="T6" fmla="*/ 1323 w 1581"/>
                  <a:gd name="T7" fmla="*/ 1188 h 1290"/>
                  <a:gd name="T8" fmla="*/ 1318 w 1581"/>
                  <a:gd name="T9" fmla="*/ 1207 h 1290"/>
                  <a:gd name="T10" fmla="*/ 1306 w 1581"/>
                  <a:gd name="T11" fmla="*/ 1236 h 1290"/>
                  <a:gd name="T12" fmla="*/ 1286 w 1581"/>
                  <a:gd name="T13" fmla="*/ 1260 h 1290"/>
                  <a:gd name="T14" fmla="*/ 1259 w 1581"/>
                  <a:gd name="T15" fmla="*/ 1277 h 1290"/>
                  <a:gd name="T16" fmla="*/ 1229 w 1581"/>
                  <a:gd name="T17" fmla="*/ 1286 h 1290"/>
                  <a:gd name="T18" fmla="*/ 367 w 1581"/>
                  <a:gd name="T19" fmla="*/ 1289 h 1290"/>
                  <a:gd name="T20" fmla="*/ 348 w 1581"/>
                  <a:gd name="T21" fmla="*/ 1285 h 1290"/>
                  <a:gd name="T22" fmla="*/ 318 w 1581"/>
                  <a:gd name="T23" fmla="*/ 1276 h 1290"/>
                  <a:gd name="T24" fmla="*/ 292 w 1581"/>
                  <a:gd name="T25" fmla="*/ 1258 h 1290"/>
                  <a:gd name="T26" fmla="*/ 272 w 1581"/>
                  <a:gd name="T27" fmla="*/ 1232 h 1290"/>
                  <a:gd name="T28" fmla="*/ 260 w 1581"/>
                  <a:gd name="T29" fmla="*/ 1205 h 1290"/>
                  <a:gd name="T30" fmla="*/ 258 w 1581"/>
                  <a:gd name="T31" fmla="*/ 854 h 1290"/>
                  <a:gd name="T32" fmla="*/ 156 w 1581"/>
                  <a:gd name="T33" fmla="*/ 1028 h 1290"/>
                  <a:gd name="T34" fmla="*/ 156 w 1581"/>
                  <a:gd name="T35" fmla="*/ 517 h 1290"/>
                  <a:gd name="T36" fmla="*/ 258 w 1581"/>
                  <a:gd name="T37" fmla="*/ 690 h 1290"/>
                  <a:gd name="T38" fmla="*/ 258 w 1581"/>
                  <a:gd name="T39" fmla="*/ 347 h 1290"/>
                  <a:gd name="T40" fmla="*/ 266 w 1581"/>
                  <a:gd name="T41" fmla="*/ 317 h 1290"/>
                  <a:gd name="T42" fmla="*/ 284 w 1581"/>
                  <a:gd name="T43" fmla="*/ 291 h 1290"/>
                  <a:gd name="T44" fmla="*/ 306 w 1581"/>
                  <a:gd name="T45" fmla="*/ 270 h 1290"/>
                  <a:gd name="T46" fmla="*/ 335 w 1581"/>
                  <a:gd name="T47" fmla="*/ 256 h 1290"/>
                  <a:gd name="T48" fmla="*/ 367 w 1581"/>
                  <a:gd name="T49" fmla="*/ 252 h 1290"/>
                  <a:gd name="T50" fmla="*/ 703 w 1581"/>
                  <a:gd name="T51" fmla="*/ 152 h 1290"/>
                  <a:gd name="T52" fmla="*/ 786 w 1581"/>
                  <a:gd name="T53" fmla="*/ 0 h 1290"/>
                  <a:gd name="T54" fmla="*/ 871 w 1581"/>
                  <a:gd name="T55" fmla="*/ 152 h 1290"/>
                  <a:gd name="T56" fmla="*/ 1214 w 1581"/>
                  <a:gd name="T57" fmla="*/ 252 h 1290"/>
                  <a:gd name="T58" fmla="*/ 1232 w 1581"/>
                  <a:gd name="T59" fmla="*/ 254 h 1290"/>
                  <a:gd name="T60" fmla="*/ 1262 w 1581"/>
                  <a:gd name="T61" fmla="*/ 264 h 1290"/>
                  <a:gd name="T62" fmla="*/ 1287 w 1581"/>
                  <a:gd name="T63" fmla="*/ 282 h 1290"/>
                  <a:gd name="T64" fmla="*/ 1307 w 1581"/>
                  <a:gd name="T65" fmla="*/ 306 h 1290"/>
                  <a:gd name="T66" fmla="*/ 1320 w 1581"/>
                  <a:gd name="T67" fmla="*/ 336 h 1290"/>
                  <a:gd name="T68" fmla="*/ 1322 w 1581"/>
                  <a:gd name="T69" fmla="*/ 690 h 1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1"/>
                  <a:gd name="T106" fmla="*/ 0 h 1290"/>
                  <a:gd name="T107" fmla="*/ 1581 w 1581"/>
                  <a:gd name="T108" fmla="*/ 1290 h 1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1" h="1290">
                    <a:moveTo>
                      <a:pt x="1322" y="690"/>
                    </a:moveTo>
                    <a:lnTo>
                      <a:pt x="1425" y="690"/>
                    </a:lnTo>
                    <a:lnTo>
                      <a:pt x="1425" y="517"/>
                    </a:lnTo>
                    <a:lnTo>
                      <a:pt x="1580" y="773"/>
                    </a:lnTo>
                    <a:lnTo>
                      <a:pt x="1425" y="1028"/>
                    </a:lnTo>
                    <a:lnTo>
                      <a:pt x="1425" y="854"/>
                    </a:lnTo>
                    <a:lnTo>
                      <a:pt x="1322" y="854"/>
                    </a:lnTo>
                    <a:lnTo>
                      <a:pt x="1323" y="1188"/>
                    </a:lnTo>
                    <a:lnTo>
                      <a:pt x="1322" y="1192"/>
                    </a:lnTo>
                    <a:lnTo>
                      <a:pt x="1318" y="1207"/>
                    </a:lnTo>
                    <a:lnTo>
                      <a:pt x="1314" y="1222"/>
                    </a:lnTo>
                    <a:lnTo>
                      <a:pt x="1306" y="1236"/>
                    </a:lnTo>
                    <a:lnTo>
                      <a:pt x="1298" y="1248"/>
                    </a:lnTo>
                    <a:lnTo>
                      <a:pt x="1286" y="1260"/>
                    </a:lnTo>
                    <a:lnTo>
                      <a:pt x="1273" y="1269"/>
                    </a:lnTo>
                    <a:lnTo>
                      <a:pt x="1259" y="1277"/>
                    </a:lnTo>
                    <a:lnTo>
                      <a:pt x="1245" y="1283"/>
                    </a:lnTo>
                    <a:lnTo>
                      <a:pt x="1229" y="1286"/>
                    </a:lnTo>
                    <a:lnTo>
                      <a:pt x="1214" y="1289"/>
                    </a:lnTo>
                    <a:lnTo>
                      <a:pt x="367" y="1289"/>
                    </a:lnTo>
                    <a:lnTo>
                      <a:pt x="363" y="1289"/>
                    </a:lnTo>
                    <a:lnTo>
                      <a:pt x="348" y="1285"/>
                    </a:lnTo>
                    <a:lnTo>
                      <a:pt x="333" y="1282"/>
                    </a:lnTo>
                    <a:lnTo>
                      <a:pt x="318" y="1276"/>
                    </a:lnTo>
                    <a:lnTo>
                      <a:pt x="303" y="1267"/>
                    </a:lnTo>
                    <a:lnTo>
                      <a:pt x="292" y="1258"/>
                    </a:lnTo>
                    <a:lnTo>
                      <a:pt x="281" y="1246"/>
                    </a:lnTo>
                    <a:lnTo>
                      <a:pt x="272" y="1232"/>
                    </a:lnTo>
                    <a:lnTo>
                      <a:pt x="265" y="1218"/>
                    </a:lnTo>
                    <a:lnTo>
                      <a:pt x="260" y="1205"/>
                    </a:lnTo>
                    <a:lnTo>
                      <a:pt x="256" y="1188"/>
                    </a:lnTo>
                    <a:lnTo>
                      <a:pt x="258" y="854"/>
                    </a:lnTo>
                    <a:lnTo>
                      <a:pt x="156" y="854"/>
                    </a:lnTo>
                    <a:lnTo>
                      <a:pt x="156" y="1028"/>
                    </a:lnTo>
                    <a:lnTo>
                      <a:pt x="0" y="773"/>
                    </a:lnTo>
                    <a:lnTo>
                      <a:pt x="156" y="517"/>
                    </a:lnTo>
                    <a:lnTo>
                      <a:pt x="156" y="690"/>
                    </a:lnTo>
                    <a:lnTo>
                      <a:pt x="258" y="690"/>
                    </a:lnTo>
                    <a:lnTo>
                      <a:pt x="256" y="351"/>
                    </a:lnTo>
                    <a:lnTo>
                      <a:pt x="258" y="347"/>
                    </a:lnTo>
                    <a:lnTo>
                      <a:pt x="261" y="333"/>
                    </a:lnTo>
                    <a:lnTo>
                      <a:pt x="266" y="317"/>
                    </a:lnTo>
                    <a:lnTo>
                      <a:pt x="274" y="303"/>
                    </a:lnTo>
                    <a:lnTo>
                      <a:pt x="284" y="291"/>
                    </a:lnTo>
                    <a:lnTo>
                      <a:pt x="294" y="280"/>
                    </a:lnTo>
                    <a:lnTo>
                      <a:pt x="306" y="270"/>
                    </a:lnTo>
                    <a:lnTo>
                      <a:pt x="321" y="263"/>
                    </a:lnTo>
                    <a:lnTo>
                      <a:pt x="335" y="256"/>
                    </a:lnTo>
                    <a:lnTo>
                      <a:pt x="351" y="253"/>
                    </a:lnTo>
                    <a:lnTo>
                      <a:pt x="367" y="252"/>
                    </a:lnTo>
                    <a:lnTo>
                      <a:pt x="703" y="251"/>
                    </a:lnTo>
                    <a:lnTo>
                      <a:pt x="703" y="152"/>
                    </a:lnTo>
                    <a:lnTo>
                      <a:pt x="525" y="152"/>
                    </a:lnTo>
                    <a:lnTo>
                      <a:pt x="786" y="0"/>
                    </a:lnTo>
                    <a:lnTo>
                      <a:pt x="1049" y="152"/>
                    </a:lnTo>
                    <a:lnTo>
                      <a:pt x="871" y="152"/>
                    </a:lnTo>
                    <a:lnTo>
                      <a:pt x="871" y="251"/>
                    </a:lnTo>
                    <a:lnTo>
                      <a:pt x="1214" y="252"/>
                    </a:lnTo>
                    <a:lnTo>
                      <a:pt x="1216" y="252"/>
                    </a:lnTo>
                    <a:lnTo>
                      <a:pt x="1232" y="254"/>
                    </a:lnTo>
                    <a:lnTo>
                      <a:pt x="1248" y="257"/>
                    </a:lnTo>
                    <a:lnTo>
                      <a:pt x="1262" y="264"/>
                    </a:lnTo>
                    <a:lnTo>
                      <a:pt x="1275" y="272"/>
                    </a:lnTo>
                    <a:lnTo>
                      <a:pt x="1287" y="282"/>
                    </a:lnTo>
                    <a:lnTo>
                      <a:pt x="1300" y="292"/>
                    </a:lnTo>
                    <a:lnTo>
                      <a:pt x="1307" y="306"/>
                    </a:lnTo>
                    <a:lnTo>
                      <a:pt x="1315" y="320"/>
                    </a:lnTo>
                    <a:lnTo>
                      <a:pt x="1320" y="336"/>
                    </a:lnTo>
                    <a:lnTo>
                      <a:pt x="1323" y="351"/>
                    </a:lnTo>
                    <a:lnTo>
                      <a:pt x="1322" y="690"/>
                    </a:lnTo>
                  </a:path>
                </a:pathLst>
              </a:custGeom>
              <a:solidFill>
                <a:schemeClr val="accent6">
                  <a:lumMod val="60000"/>
                  <a:lumOff val="40000"/>
                </a:schemeClr>
              </a:solidFill>
              <a:ln w="12700" cap="rnd">
                <a:solidFill>
                  <a:srgbClr val="000000"/>
                </a:solidFill>
                <a:round/>
                <a:headEnd/>
                <a:tailEnd/>
              </a:ln>
            </p:spPr>
            <p:txBody>
              <a:bodyPr/>
              <a:lstStyle/>
              <a:p>
                <a:pPr eaLnBrk="0" hangingPunct="0">
                  <a:defRPr/>
                </a:pPr>
                <a:endParaRPr lang="en-US"/>
              </a:p>
            </p:txBody>
          </p:sp>
          <p:sp>
            <p:nvSpPr>
              <p:cNvPr id="59415" name="Rectangle 11"/>
              <p:cNvSpPr>
                <a:spLocks noChangeArrowheads="1"/>
              </p:cNvSpPr>
              <p:nvPr/>
            </p:nvSpPr>
            <p:spPr bwMode="auto">
              <a:xfrm>
                <a:off x="1005" y="1790"/>
                <a:ext cx="1158"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400" b="1">
                    <a:solidFill>
                      <a:srgbClr val="E3F4FF"/>
                    </a:solidFill>
                  </a:rPr>
                  <a:t>TemporaryAccounts</a:t>
                </a:r>
              </a:p>
            </p:txBody>
          </p:sp>
        </p:grpSp>
      </p:grpSp>
      <p:grpSp>
        <p:nvGrpSpPr>
          <p:cNvPr id="4" name="Group 12"/>
          <p:cNvGrpSpPr>
            <a:grpSpLocks/>
          </p:cNvGrpSpPr>
          <p:nvPr/>
        </p:nvGrpSpPr>
        <p:grpSpPr bwMode="auto">
          <a:xfrm>
            <a:off x="5038725" y="1600200"/>
            <a:ext cx="3740150" cy="4613275"/>
            <a:chOff x="3174" y="957"/>
            <a:chExt cx="2356" cy="3078"/>
          </a:xfrm>
        </p:grpSpPr>
        <p:grpSp>
          <p:nvGrpSpPr>
            <p:cNvPr id="59399" name="Group 13"/>
            <p:cNvGrpSpPr>
              <a:grpSpLocks/>
            </p:cNvGrpSpPr>
            <p:nvPr/>
          </p:nvGrpSpPr>
          <p:grpSpPr bwMode="auto">
            <a:xfrm>
              <a:off x="3174" y="957"/>
              <a:ext cx="2356" cy="1886"/>
              <a:chOff x="3174" y="957"/>
              <a:chExt cx="2356" cy="1886"/>
            </a:xfrm>
          </p:grpSpPr>
          <p:grpSp>
            <p:nvGrpSpPr>
              <p:cNvPr id="59401" name="Group 14"/>
              <p:cNvGrpSpPr>
                <a:grpSpLocks/>
              </p:cNvGrpSpPr>
              <p:nvPr/>
            </p:nvGrpSpPr>
            <p:grpSpPr bwMode="auto">
              <a:xfrm>
                <a:off x="3552" y="1296"/>
                <a:ext cx="1630" cy="1344"/>
                <a:chOff x="3552" y="1296"/>
                <a:chExt cx="1630" cy="1344"/>
              </a:xfrm>
            </p:grpSpPr>
            <p:grpSp>
              <p:nvGrpSpPr>
                <p:cNvPr id="59405" name="Group 15"/>
                <p:cNvGrpSpPr>
                  <a:grpSpLocks/>
                </p:cNvGrpSpPr>
                <p:nvPr/>
              </p:nvGrpSpPr>
              <p:grpSpPr bwMode="auto">
                <a:xfrm>
                  <a:off x="3552" y="1296"/>
                  <a:ext cx="1630" cy="1344"/>
                  <a:chOff x="3552" y="1296"/>
                  <a:chExt cx="1630" cy="1344"/>
                </a:xfrm>
              </p:grpSpPr>
              <p:sp>
                <p:nvSpPr>
                  <p:cNvPr id="59407" name="Freeform 16"/>
                  <p:cNvSpPr>
                    <a:spLocks/>
                  </p:cNvSpPr>
                  <p:nvPr/>
                </p:nvSpPr>
                <p:spPr bwMode="auto">
                  <a:xfrm>
                    <a:off x="3603" y="1351"/>
                    <a:ext cx="1579" cy="1289"/>
                  </a:xfrm>
                  <a:custGeom>
                    <a:avLst/>
                    <a:gdLst>
                      <a:gd name="T0" fmla="*/ 1424 w 1579"/>
                      <a:gd name="T1" fmla="*/ 692 h 1289"/>
                      <a:gd name="T2" fmla="*/ 1578 w 1579"/>
                      <a:gd name="T3" fmla="*/ 773 h 1289"/>
                      <a:gd name="T4" fmla="*/ 1424 w 1579"/>
                      <a:gd name="T5" fmla="*/ 854 h 1289"/>
                      <a:gd name="T6" fmla="*/ 1322 w 1579"/>
                      <a:gd name="T7" fmla="*/ 1189 h 1289"/>
                      <a:gd name="T8" fmla="*/ 1318 w 1579"/>
                      <a:gd name="T9" fmla="*/ 1208 h 1289"/>
                      <a:gd name="T10" fmla="*/ 1305 w 1579"/>
                      <a:gd name="T11" fmla="*/ 1236 h 1289"/>
                      <a:gd name="T12" fmla="*/ 1285 w 1579"/>
                      <a:gd name="T13" fmla="*/ 1260 h 1289"/>
                      <a:gd name="T14" fmla="*/ 1259 w 1579"/>
                      <a:gd name="T15" fmla="*/ 1277 h 1289"/>
                      <a:gd name="T16" fmla="*/ 1228 w 1579"/>
                      <a:gd name="T17" fmla="*/ 1287 h 1289"/>
                      <a:gd name="T18" fmla="*/ 366 w 1579"/>
                      <a:gd name="T19" fmla="*/ 1288 h 1289"/>
                      <a:gd name="T20" fmla="*/ 348 w 1579"/>
                      <a:gd name="T21" fmla="*/ 1287 h 1289"/>
                      <a:gd name="T22" fmla="*/ 318 w 1579"/>
                      <a:gd name="T23" fmla="*/ 1276 h 1289"/>
                      <a:gd name="T24" fmla="*/ 291 w 1579"/>
                      <a:gd name="T25" fmla="*/ 1258 h 1289"/>
                      <a:gd name="T26" fmla="*/ 270 w 1579"/>
                      <a:gd name="T27" fmla="*/ 1234 h 1289"/>
                      <a:gd name="T28" fmla="*/ 258 w 1579"/>
                      <a:gd name="T29" fmla="*/ 1205 h 1289"/>
                      <a:gd name="T30" fmla="*/ 256 w 1579"/>
                      <a:gd name="T31" fmla="*/ 854 h 1289"/>
                      <a:gd name="T32" fmla="*/ 154 w 1579"/>
                      <a:gd name="T33" fmla="*/ 1030 h 1289"/>
                      <a:gd name="T34" fmla="*/ 154 w 1579"/>
                      <a:gd name="T35" fmla="*/ 517 h 1289"/>
                      <a:gd name="T36" fmla="*/ 256 w 1579"/>
                      <a:gd name="T37" fmla="*/ 692 h 1289"/>
                      <a:gd name="T38" fmla="*/ 256 w 1579"/>
                      <a:gd name="T39" fmla="*/ 349 h 1289"/>
                      <a:gd name="T40" fmla="*/ 265 w 1579"/>
                      <a:gd name="T41" fmla="*/ 318 h 1289"/>
                      <a:gd name="T42" fmla="*/ 282 w 1579"/>
                      <a:gd name="T43" fmla="*/ 292 h 1289"/>
                      <a:gd name="T44" fmla="*/ 306 w 1579"/>
                      <a:gd name="T45" fmla="*/ 271 h 1289"/>
                      <a:gd name="T46" fmla="*/ 334 w 1579"/>
                      <a:gd name="T47" fmla="*/ 257 h 1289"/>
                      <a:gd name="T48" fmla="*/ 366 w 1579"/>
                      <a:gd name="T49" fmla="*/ 253 h 1289"/>
                      <a:gd name="T50" fmla="*/ 702 w 1579"/>
                      <a:gd name="T51" fmla="*/ 153 h 1289"/>
                      <a:gd name="T52" fmla="*/ 786 w 1579"/>
                      <a:gd name="T53" fmla="*/ 0 h 1289"/>
                      <a:gd name="T54" fmla="*/ 871 w 1579"/>
                      <a:gd name="T55" fmla="*/ 153 h 1289"/>
                      <a:gd name="T56" fmla="*/ 1213 w 1579"/>
                      <a:gd name="T57" fmla="*/ 253 h 1289"/>
                      <a:gd name="T58" fmla="*/ 1231 w 1579"/>
                      <a:gd name="T59" fmla="*/ 256 h 1289"/>
                      <a:gd name="T60" fmla="*/ 1261 w 1579"/>
                      <a:gd name="T61" fmla="*/ 265 h 1289"/>
                      <a:gd name="T62" fmla="*/ 1287 w 1579"/>
                      <a:gd name="T63" fmla="*/ 283 h 1289"/>
                      <a:gd name="T64" fmla="*/ 1307 w 1579"/>
                      <a:gd name="T65" fmla="*/ 307 h 1289"/>
                      <a:gd name="T66" fmla="*/ 1319 w 1579"/>
                      <a:gd name="T67" fmla="*/ 336 h 1289"/>
                      <a:gd name="T68" fmla="*/ 1322 w 1579"/>
                      <a:gd name="T69" fmla="*/ 692 h 1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9"/>
                      <a:gd name="T106" fmla="*/ 0 h 1289"/>
                      <a:gd name="T107" fmla="*/ 1579 w 1579"/>
                      <a:gd name="T108" fmla="*/ 1289 h 1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9" h="1289">
                        <a:moveTo>
                          <a:pt x="1322" y="692"/>
                        </a:moveTo>
                        <a:lnTo>
                          <a:pt x="1424" y="692"/>
                        </a:lnTo>
                        <a:lnTo>
                          <a:pt x="1424" y="517"/>
                        </a:lnTo>
                        <a:lnTo>
                          <a:pt x="1578" y="773"/>
                        </a:lnTo>
                        <a:lnTo>
                          <a:pt x="1424" y="1030"/>
                        </a:lnTo>
                        <a:lnTo>
                          <a:pt x="1424" y="854"/>
                        </a:lnTo>
                        <a:lnTo>
                          <a:pt x="1322" y="854"/>
                        </a:lnTo>
                        <a:lnTo>
                          <a:pt x="1322" y="1189"/>
                        </a:lnTo>
                        <a:lnTo>
                          <a:pt x="1322" y="1193"/>
                        </a:lnTo>
                        <a:lnTo>
                          <a:pt x="1318" y="1208"/>
                        </a:lnTo>
                        <a:lnTo>
                          <a:pt x="1314" y="1222"/>
                        </a:lnTo>
                        <a:lnTo>
                          <a:pt x="1305" y="1236"/>
                        </a:lnTo>
                        <a:lnTo>
                          <a:pt x="1297" y="1249"/>
                        </a:lnTo>
                        <a:lnTo>
                          <a:pt x="1285" y="1260"/>
                        </a:lnTo>
                        <a:lnTo>
                          <a:pt x="1272" y="1271"/>
                        </a:lnTo>
                        <a:lnTo>
                          <a:pt x="1259" y="1277"/>
                        </a:lnTo>
                        <a:lnTo>
                          <a:pt x="1243" y="1282"/>
                        </a:lnTo>
                        <a:lnTo>
                          <a:pt x="1228" y="1287"/>
                        </a:lnTo>
                        <a:lnTo>
                          <a:pt x="1213" y="1288"/>
                        </a:lnTo>
                        <a:lnTo>
                          <a:pt x="366" y="1288"/>
                        </a:lnTo>
                        <a:lnTo>
                          <a:pt x="363" y="1288"/>
                        </a:lnTo>
                        <a:lnTo>
                          <a:pt x="348" y="1287"/>
                        </a:lnTo>
                        <a:lnTo>
                          <a:pt x="331" y="1282"/>
                        </a:lnTo>
                        <a:lnTo>
                          <a:pt x="318" y="1276"/>
                        </a:lnTo>
                        <a:lnTo>
                          <a:pt x="303" y="1269"/>
                        </a:lnTo>
                        <a:lnTo>
                          <a:pt x="291" y="1258"/>
                        </a:lnTo>
                        <a:lnTo>
                          <a:pt x="280" y="1246"/>
                        </a:lnTo>
                        <a:lnTo>
                          <a:pt x="270" y="1234"/>
                        </a:lnTo>
                        <a:lnTo>
                          <a:pt x="264" y="1220"/>
                        </a:lnTo>
                        <a:lnTo>
                          <a:pt x="258" y="1205"/>
                        </a:lnTo>
                        <a:lnTo>
                          <a:pt x="256" y="1189"/>
                        </a:lnTo>
                        <a:lnTo>
                          <a:pt x="256" y="854"/>
                        </a:lnTo>
                        <a:lnTo>
                          <a:pt x="154" y="854"/>
                        </a:lnTo>
                        <a:lnTo>
                          <a:pt x="154" y="1030"/>
                        </a:lnTo>
                        <a:lnTo>
                          <a:pt x="0" y="773"/>
                        </a:lnTo>
                        <a:lnTo>
                          <a:pt x="154" y="517"/>
                        </a:lnTo>
                        <a:lnTo>
                          <a:pt x="154" y="692"/>
                        </a:lnTo>
                        <a:lnTo>
                          <a:pt x="256" y="692"/>
                        </a:lnTo>
                        <a:lnTo>
                          <a:pt x="256" y="351"/>
                        </a:lnTo>
                        <a:lnTo>
                          <a:pt x="256" y="349"/>
                        </a:lnTo>
                        <a:lnTo>
                          <a:pt x="259" y="333"/>
                        </a:lnTo>
                        <a:lnTo>
                          <a:pt x="265" y="318"/>
                        </a:lnTo>
                        <a:lnTo>
                          <a:pt x="272" y="303"/>
                        </a:lnTo>
                        <a:lnTo>
                          <a:pt x="282" y="292"/>
                        </a:lnTo>
                        <a:lnTo>
                          <a:pt x="294" y="281"/>
                        </a:lnTo>
                        <a:lnTo>
                          <a:pt x="306" y="271"/>
                        </a:lnTo>
                        <a:lnTo>
                          <a:pt x="320" y="263"/>
                        </a:lnTo>
                        <a:lnTo>
                          <a:pt x="334" y="257"/>
                        </a:lnTo>
                        <a:lnTo>
                          <a:pt x="350" y="254"/>
                        </a:lnTo>
                        <a:lnTo>
                          <a:pt x="366" y="253"/>
                        </a:lnTo>
                        <a:lnTo>
                          <a:pt x="702" y="252"/>
                        </a:lnTo>
                        <a:lnTo>
                          <a:pt x="702" y="153"/>
                        </a:lnTo>
                        <a:lnTo>
                          <a:pt x="525" y="153"/>
                        </a:lnTo>
                        <a:lnTo>
                          <a:pt x="786" y="0"/>
                        </a:lnTo>
                        <a:lnTo>
                          <a:pt x="1048" y="153"/>
                        </a:lnTo>
                        <a:lnTo>
                          <a:pt x="871" y="153"/>
                        </a:lnTo>
                        <a:lnTo>
                          <a:pt x="871" y="252"/>
                        </a:lnTo>
                        <a:lnTo>
                          <a:pt x="1213" y="253"/>
                        </a:lnTo>
                        <a:lnTo>
                          <a:pt x="1215" y="253"/>
                        </a:lnTo>
                        <a:lnTo>
                          <a:pt x="1231" y="256"/>
                        </a:lnTo>
                        <a:lnTo>
                          <a:pt x="1247" y="259"/>
                        </a:lnTo>
                        <a:lnTo>
                          <a:pt x="1261" y="265"/>
                        </a:lnTo>
                        <a:lnTo>
                          <a:pt x="1275" y="272"/>
                        </a:lnTo>
                        <a:lnTo>
                          <a:pt x="1287" y="283"/>
                        </a:lnTo>
                        <a:lnTo>
                          <a:pt x="1299" y="294"/>
                        </a:lnTo>
                        <a:lnTo>
                          <a:pt x="1307" y="307"/>
                        </a:lnTo>
                        <a:lnTo>
                          <a:pt x="1315" y="320"/>
                        </a:lnTo>
                        <a:lnTo>
                          <a:pt x="1319" y="336"/>
                        </a:lnTo>
                        <a:lnTo>
                          <a:pt x="1322" y="351"/>
                        </a:lnTo>
                        <a:lnTo>
                          <a:pt x="1322" y="692"/>
                        </a:lnTo>
                      </a:path>
                    </a:pathLst>
                  </a:custGeom>
                  <a:solidFill>
                    <a:srgbClr val="000000"/>
                  </a:solidFill>
                  <a:ln w="12700" cap="rnd">
                    <a:solidFill>
                      <a:srgbClr val="000000"/>
                    </a:solidFill>
                    <a:round/>
                    <a:headEnd/>
                    <a:tailEnd/>
                  </a:ln>
                </p:spPr>
                <p:txBody>
                  <a:bodyPr/>
                  <a:lstStyle/>
                  <a:p>
                    <a:endParaRPr lang="en-US"/>
                  </a:p>
                </p:txBody>
              </p:sp>
              <p:sp>
                <p:nvSpPr>
                  <p:cNvPr id="36880" name="Freeform 17"/>
                  <p:cNvSpPr>
                    <a:spLocks/>
                  </p:cNvSpPr>
                  <p:nvPr/>
                </p:nvSpPr>
                <p:spPr bwMode="auto">
                  <a:xfrm>
                    <a:off x="3552" y="1296"/>
                    <a:ext cx="1581" cy="1290"/>
                  </a:xfrm>
                  <a:custGeom>
                    <a:avLst/>
                    <a:gdLst>
                      <a:gd name="T0" fmla="*/ 1425 w 1581"/>
                      <a:gd name="T1" fmla="*/ 690 h 1290"/>
                      <a:gd name="T2" fmla="*/ 1580 w 1581"/>
                      <a:gd name="T3" fmla="*/ 773 h 1290"/>
                      <a:gd name="T4" fmla="*/ 1425 w 1581"/>
                      <a:gd name="T5" fmla="*/ 854 h 1290"/>
                      <a:gd name="T6" fmla="*/ 1323 w 1581"/>
                      <a:gd name="T7" fmla="*/ 1188 h 1290"/>
                      <a:gd name="T8" fmla="*/ 1318 w 1581"/>
                      <a:gd name="T9" fmla="*/ 1207 h 1290"/>
                      <a:gd name="T10" fmla="*/ 1306 w 1581"/>
                      <a:gd name="T11" fmla="*/ 1236 h 1290"/>
                      <a:gd name="T12" fmla="*/ 1286 w 1581"/>
                      <a:gd name="T13" fmla="*/ 1260 h 1290"/>
                      <a:gd name="T14" fmla="*/ 1259 w 1581"/>
                      <a:gd name="T15" fmla="*/ 1277 h 1290"/>
                      <a:gd name="T16" fmla="*/ 1229 w 1581"/>
                      <a:gd name="T17" fmla="*/ 1286 h 1290"/>
                      <a:gd name="T18" fmla="*/ 367 w 1581"/>
                      <a:gd name="T19" fmla="*/ 1289 h 1290"/>
                      <a:gd name="T20" fmla="*/ 348 w 1581"/>
                      <a:gd name="T21" fmla="*/ 1285 h 1290"/>
                      <a:gd name="T22" fmla="*/ 318 w 1581"/>
                      <a:gd name="T23" fmla="*/ 1276 h 1290"/>
                      <a:gd name="T24" fmla="*/ 292 w 1581"/>
                      <a:gd name="T25" fmla="*/ 1258 h 1290"/>
                      <a:gd name="T26" fmla="*/ 272 w 1581"/>
                      <a:gd name="T27" fmla="*/ 1232 h 1290"/>
                      <a:gd name="T28" fmla="*/ 260 w 1581"/>
                      <a:gd name="T29" fmla="*/ 1205 h 1290"/>
                      <a:gd name="T30" fmla="*/ 258 w 1581"/>
                      <a:gd name="T31" fmla="*/ 854 h 1290"/>
                      <a:gd name="T32" fmla="*/ 156 w 1581"/>
                      <a:gd name="T33" fmla="*/ 1028 h 1290"/>
                      <a:gd name="T34" fmla="*/ 156 w 1581"/>
                      <a:gd name="T35" fmla="*/ 517 h 1290"/>
                      <a:gd name="T36" fmla="*/ 258 w 1581"/>
                      <a:gd name="T37" fmla="*/ 690 h 1290"/>
                      <a:gd name="T38" fmla="*/ 258 w 1581"/>
                      <a:gd name="T39" fmla="*/ 347 h 1290"/>
                      <a:gd name="T40" fmla="*/ 266 w 1581"/>
                      <a:gd name="T41" fmla="*/ 317 h 1290"/>
                      <a:gd name="T42" fmla="*/ 284 w 1581"/>
                      <a:gd name="T43" fmla="*/ 291 h 1290"/>
                      <a:gd name="T44" fmla="*/ 306 w 1581"/>
                      <a:gd name="T45" fmla="*/ 270 h 1290"/>
                      <a:gd name="T46" fmla="*/ 335 w 1581"/>
                      <a:gd name="T47" fmla="*/ 256 h 1290"/>
                      <a:gd name="T48" fmla="*/ 367 w 1581"/>
                      <a:gd name="T49" fmla="*/ 252 h 1290"/>
                      <a:gd name="T50" fmla="*/ 703 w 1581"/>
                      <a:gd name="T51" fmla="*/ 152 h 1290"/>
                      <a:gd name="T52" fmla="*/ 786 w 1581"/>
                      <a:gd name="T53" fmla="*/ 0 h 1290"/>
                      <a:gd name="T54" fmla="*/ 871 w 1581"/>
                      <a:gd name="T55" fmla="*/ 152 h 1290"/>
                      <a:gd name="T56" fmla="*/ 1214 w 1581"/>
                      <a:gd name="T57" fmla="*/ 252 h 1290"/>
                      <a:gd name="T58" fmla="*/ 1232 w 1581"/>
                      <a:gd name="T59" fmla="*/ 254 h 1290"/>
                      <a:gd name="T60" fmla="*/ 1262 w 1581"/>
                      <a:gd name="T61" fmla="*/ 264 h 1290"/>
                      <a:gd name="T62" fmla="*/ 1287 w 1581"/>
                      <a:gd name="T63" fmla="*/ 282 h 1290"/>
                      <a:gd name="T64" fmla="*/ 1307 w 1581"/>
                      <a:gd name="T65" fmla="*/ 306 h 1290"/>
                      <a:gd name="T66" fmla="*/ 1320 w 1581"/>
                      <a:gd name="T67" fmla="*/ 336 h 1290"/>
                      <a:gd name="T68" fmla="*/ 1322 w 1581"/>
                      <a:gd name="T69" fmla="*/ 690 h 1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1"/>
                      <a:gd name="T106" fmla="*/ 0 h 1290"/>
                      <a:gd name="T107" fmla="*/ 1581 w 1581"/>
                      <a:gd name="T108" fmla="*/ 1290 h 1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1" h="1290">
                        <a:moveTo>
                          <a:pt x="1322" y="690"/>
                        </a:moveTo>
                        <a:lnTo>
                          <a:pt x="1425" y="690"/>
                        </a:lnTo>
                        <a:lnTo>
                          <a:pt x="1425" y="517"/>
                        </a:lnTo>
                        <a:lnTo>
                          <a:pt x="1580" y="773"/>
                        </a:lnTo>
                        <a:lnTo>
                          <a:pt x="1425" y="1028"/>
                        </a:lnTo>
                        <a:lnTo>
                          <a:pt x="1425" y="854"/>
                        </a:lnTo>
                        <a:lnTo>
                          <a:pt x="1322" y="854"/>
                        </a:lnTo>
                        <a:lnTo>
                          <a:pt x="1323" y="1188"/>
                        </a:lnTo>
                        <a:lnTo>
                          <a:pt x="1322" y="1192"/>
                        </a:lnTo>
                        <a:lnTo>
                          <a:pt x="1318" y="1207"/>
                        </a:lnTo>
                        <a:lnTo>
                          <a:pt x="1314" y="1222"/>
                        </a:lnTo>
                        <a:lnTo>
                          <a:pt x="1306" y="1236"/>
                        </a:lnTo>
                        <a:lnTo>
                          <a:pt x="1298" y="1248"/>
                        </a:lnTo>
                        <a:lnTo>
                          <a:pt x="1286" y="1260"/>
                        </a:lnTo>
                        <a:lnTo>
                          <a:pt x="1273" y="1269"/>
                        </a:lnTo>
                        <a:lnTo>
                          <a:pt x="1259" y="1277"/>
                        </a:lnTo>
                        <a:lnTo>
                          <a:pt x="1245" y="1283"/>
                        </a:lnTo>
                        <a:lnTo>
                          <a:pt x="1229" y="1286"/>
                        </a:lnTo>
                        <a:lnTo>
                          <a:pt x="1214" y="1289"/>
                        </a:lnTo>
                        <a:lnTo>
                          <a:pt x="367" y="1289"/>
                        </a:lnTo>
                        <a:lnTo>
                          <a:pt x="363" y="1289"/>
                        </a:lnTo>
                        <a:lnTo>
                          <a:pt x="348" y="1285"/>
                        </a:lnTo>
                        <a:lnTo>
                          <a:pt x="333" y="1282"/>
                        </a:lnTo>
                        <a:lnTo>
                          <a:pt x="318" y="1276"/>
                        </a:lnTo>
                        <a:lnTo>
                          <a:pt x="303" y="1267"/>
                        </a:lnTo>
                        <a:lnTo>
                          <a:pt x="292" y="1258"/>
                        </a:lnTo>
                        <a:lnTo>
                          <a:pt x="281" y="1246"/>
                        </a:lnTo>
                        <a:lnTo>
                          <a:pt x="272" y="1232"/>
                        </a:lnTo>
                        <a:lnTo>
                          <a:pt x="265" y="1218"/>
                        </a:lnTo>
                        <a:lnTo>
                          <a:pt x="260" y="1205"/>
                        </a:lnTo>
                        <a:lnTo>
                          <a:pt x="256" y="1188"/>
                        </a:lnTo>
                        <a:lnTo>
                          <a:pt x="258" y="854"/>
                        </a:lnTo>
                        <a:lnTo>
                          <a:pt x="156" y="854"/>
                        </a:lnTo>
                        <a:lnTo>
                          <a:pt x="156" y="1028"/>
                        </a:lnTo>
                        <a:lnTo>
                          <a:pt x="0" y="773"/>
                        </a:lnTo>
                        <a:lnTo>
                          <a:pt x="156" y="517"/>
                        </a:lnTo>
                        <a:lnTo>
                          <a:pt x="156" y="690"/>
                        </a:lnTo>
                        <a:lnTo>
                          <a:pt x="258" y="690"/>
                        </a:lnTo>
                        <a:lnTo>
                          <a:pt x="256" y="351"/>
                        </a:lnTo>
                        <a:lnTo>
                          <a:pt x="258" y="347"/>
                        </a:lnTo>
                        <a:lnTo>
                          <a:pt x="261" y="333"/>
                        </a:lnTo>
                        <a:lnTo>
                          <a:pt x="266" y="317"/>
                        </a:lnTo>
                        <a:lnTo>
                          <a:pt x="274" y="303"/>
                        </a:lnTo>
                        <a:lnTo>
                          <a:pt x="284" y="291"/>
                        </a:lnTo>
                        <a:lnTo>
                          <a:pt x="294" y="280"/>
                        </a:lnTo>
                        <a:lnTo>
                          <a:pt x="306" y="270"/>
                        </a:lnTo>
                        <a:lnTo>
                          <a:pt x="321" y="263"/>
                        </a:lnTo>
                        <a:lnTo>
                          <a:pt x="335" y="256"/>
                        </a:lnTo>
                        <a:lnTo>
                          <a:pt x="351" y="253"/>
                        </a:lnTo>
                        <a:lnTo>
                          <a:pt x="367" y="252"/>
                        </a:lnTo>
                        <a:lnTo>
                          <a:pt x="703" y="251"/>
                        </a:lnTo>
                        <a:lnTo>
                          <a:pt x="703" y="152"/>
                        </a:lnTo>
                        <a:lnTo>
                          <a:pt x="525" y="152"/>
                        </a:lnTo>
                        <a:lnTo>
                          <a:pt x="786" y="0"/>
                        </a:lnTo>
                        <a:lnTo>
                          <a:pt x="1049" y="152"/>
                        </a:lnTo>
                        <a:lnTo>
                          <a:pt x="871" y="152"/>
                        </a:lnTo>
                        <a:lnTo>
                          <a:pt x="871" y="251"/>
                        </a:lnTo>
                        <a:lnTo>
                          <a:pt x="1214" y="252"/>
                        </a:lnTo>
                        <a:lnTo>
                          <a:pt x="1216" y="252"/>
                        </a:lnTo>
                        <a:lnTo>
                          <a:pt x="1232" y="254"/>
                        </a:lnTo>
                        <a:lnTo>
                          <a:pt x="1248" y="257"/>
                        </a:lnTo>
                        <a:lnTo>
                          <a:pt x="1262" y="264"/>
                        </a:lnTo>
                        <a:lnTo>
                          <a:pt x="1275" y="272"/>
                        </a:lnTo>
                        <a:lnTo>
                          <a:pt x="1287" y="282"/>
                        </a:lnTo>
                        <a:lnTo>
                          <a:pt x="1300" y="292"/>
                        </a:lnTo>
                        <a:lnTo>
                          <a:pt x="1307" y="306"/>
                        </a:lnTo>
                        <a:lnTo>
                          <a:pt x="1315" y="320"/>
                        </a:lnTo>
                        <a:lnTo>
                          <a:pt x="1320" y="336"/>
                        </a:lnTo>
                        <a:lnTo>
                          <a:pt x="1323" y="351"/>
                        </a:lnTo>
                        <a:lnTo>
                          <a:pt x="1322" y="690"/>
                        </a:lnTo>
                      </a:path>
                    </a:pathLst>
                  </a:custGeom>
                  <a:solidFill>
                    <a:schemeClr val="accent1">
                      <a:lumMod val="50000"/>
                    </a:schemeClr>
                  </a:solidFill>
                  <a:ln w="12700" cap="rnd">
                    <a:solidFill>
                      <a:srgbClr val="000000"/>
                    </a:solidFill>
                    <a:round/>
                    <a:headEnd/>
                    <a:tailEnd/>
                  </a:ln>
                </p:spPr>
                <p:txBody>
                  <a:bodyPr/>
                  <a:lstStyle/>
                  <a:p>
                    <a:pPr eaLnBrk="0" hangingPunct="0">
                      <a:defRPr/>
                    </a:pPr>
                    <a:endParaRPr lang="en-US"/>
                  </a:p>
                </p:txBody>
              </p:sp>
            </p:grpSp>
            <p:sp>
              <p:nvSpPr>
                <p:cNvPr id="59406" name="Rectangle 18"/>
                <p:cNvSpPr>
                  <a:spLocks noChangeArrowheads="1"/>
                </p:cNvSpPr>
                <p:nvPr/>
              </p:nvSpPr>
              <p:spPr bwMode="auto">
                <a:xfrm>
                  <a:off x="3789" y="1838"/>
                  <a:ext cx="1158"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400" b="1">
                      <a:solidFill>
                        <a:schemeClr val="bg1"/>
                      </a:solidFill>
                    </a:rPr>
                    <a:t>Permanent</a:t>
                  </a:r>
                  <a:r>
                    <a:rPr lang="en-US" sz="2400" b="1">
                      <a:solidFill>
                        <a:srgbClr val="F4F4A3"/>
                      </a:solidFill>
                    </a:rPr>
                    <a:t> </a:t>
                  </a:r>
                  <a:r>
                    <a:rPr lang="en-US" sz="2400" b="1">
                      <a:solidFill>
                        <a:schemeClr val="bg1"/>
                      </a:solidFill>
                    </a:rPr>
                    <a:t>Accounts</a:t>
                  </a:r>
                </a:p>
              </p:txBody>
            </p:sp>
          </p:grpSp>
          <p:sp>
            <p:nvSpPr>
              <p:cNvPr id="59402" name="Rectangle 19"/>
              <p:cNvSpPr>
                <a:spLocks noChangeArrowheads="1"/>
              </p:cNvSpPr>
              <p:nvPr/>
            </p:nvSpPr>
            <p:spPr bwMode="auto">
              <a:xfrm>
                <a:off x="3669" y="957"/>
                <a:ext cx="1494" cy="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800" b="1"/>
                  <a:t>Assets</a:t>
                </a:r>
              </a:p>
            </p:txBody>
          </p:sp>
          <p:sp>
            <p:nvSpPr>
              <p:cNvPr id="59403" name="Rectangle 20"/>
              <p:cNvSpPr>
                <a:spLocks noChangeArrowheads="1"/>
              </p:cNvSpPr>
              <p:nvPr/>
            </p:nvSpPr>
            <p:spPr bwMode="auto">
              <a:xfrm rot="16200000" flipH="1">
                <a:off x="2594" y="1937"/>
                <a:ext cx="1486"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800" b="1"/>
                  <a:t>Liabilities</a:t>
                </a:r>
              </a:p>
            </p:txBody>
          </p:sp>
          <p:sp>
            <p:nvSpPr>
              <p:cNvPr id="59404" name="Rectangle 21"/>
              <p:cNvSpPr>
                <a:spLocks noChangeArrowheads="1"/>
              </p:cNvSpPr>
              <p:nvPr/>
            </p:nvSpPr>
            <p:spPr bwMode="auto">
              <a:xfrm rot="5400000" flipH="1">
                <a:off x="4638" y="1922"/>
                <a:ext cx="1486"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lnSpc>
                    <a:spcPct val="90000"/>
                  </a:lnSpc>
                  <a:spcBef>
                    <a:spcPct val="50000"/>
                  </a:spcBef>
                </a:pPr>
                <a:r>
                  <a:rPr lang="en-US" sz="2800" b="1"/>
                  <a:t>Equity</a:t>
                </a:r>
              </a:p>
            </p:txBody>
          </p:sp>
        </p:grpSp>
        <p:sp>
          <p:nvSpPr>
            <p:cNvPr id="243734" name="Rectangle 22"/>
            <p:cNvSpPr>
              <a:spLocks noChangeArrowheads="1"/>
            </p:cNvSpPr>
            <p:nvPr/>
          </p:nvSpPr>
          <p:spPr bwMode="auto">
            <a:xfrm>
              <a:off x="3319" y="2976"/>
              <a:ext cx="2057" cy="1059"/>
            </a:xfrm>
            <a:prstGeom prst="rect">
              <a:avLst/>
            </a:prstGeom>
            <a:solidFill>
              <a:schemeClr val="accent1">
                <a:lumMod val="50000"/>
              </a:schemeClr>
            </a:solidFill>
            <a:ln w="38100" cmpd="dbl">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spcBef>
                  <a:spcPct val="50000"/>
                </a:spcBef>
                <a:defRPr/>
              </a:pPr>
              <a:r>
                <a:rPr lang="en-US" sz="2400" b="1" dirty="0">
                  <a:solidFill>
                    <a:schemeClr val="bg1"/>
                  </a:solidFill>
                </a:rPr>
                <a:t>Permanent accounts track financial results from year to year.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additive="base">
                                        <p:cTn id="7" dur="500" fill="hold"/>
                                        <p:tgtEl>
                                          <p:spTgt spid="243714"/>
                                        </p:tgtEl>
                                        <p:attrNameLst>
                                          <p:attrName>ppt_x</p:attrName>
                                        </p:attrNameLst>
                                      </p:cBhvr>
                                      <p:tavLst>
                                        <p:tav tm="0">
                                          <p:val>
                                            <p:strVal val="1+#ppt_w/2"/>
                                          </p:val>
                                        </p:tav>
                                        <p:tav tm="100000">
                                          <p:val>
                                            <p:strVal val="#ppt_x"/>
                                          </p:val>
                                        </p:tav>
                                      </p:tavLst>
                                    </p:anim>
                                    <p:anim calcmode="lin" valueType="num">
                                      <p:cBhvr additive="base">
                                        <p:cTn id="8" dur="500" fill="hold"/>
                                        <p:tgtEl>
                                          <p:spTgt spid="2437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05B17B92-C44D-4AA1-9DD6-BE21BD574307}" type="slidenum">
              <a:rPr lang="en-US" smtClean="0">
                <a:solidFill>
                  <a:srgbClr val="490C00"/>
                </a:solidFill>
              </a:rPr>
              <a:pPr eaLnBrk="1" hangingPunct="1"/>
              <a:t>42</a:t>
            </a:fld>
            <a:endParaRPr lang="en-US" smtClean="0">
              <a:solidFill>
                <a:srgbClr val="490C00"/>
              </a:solidFill>
            </a:endParaRPr>
          </a:p>
        </p:txBody>
      </p:sp>
      <p:sp>
        <p:nvSpPr>
          <p:cNvPr id="60419" name="Rectangle 2"/>
          <p:cNvSpPr>
            <a:spLocks noGrp="1" noChangeArrowheads="1"/>
          </p:cNvSpPr>
          <p:nvPr>
            <p:ph type="title"/>
          </p:nvPr>
        </p:nvSpPr>
        <p:spPr/>
        <p:txBody>
          <a:bodyPr/>
          <a:lstStyle/>
          <a:p>
            <a:pPr eaLnBrk="1" hangingPunct="1"/>
            <a:r>
              <a:rPr lang="en-US" smtClean="0"/>
              <a:t>Matching Concept</a:t>
            </a:r>
          </a:p>
        </p:txBody>
      </p:sp>
      <p:sp>
        <p:nvSpPr>
          <p:cNvPr id="247811" name="Text Box 3"/>
          <p:cNvSpPr txBox="1">
            <a:spLocks noChangeArrowheads="1"/>
          </p:cNvSpPr>
          <p:nvPr/>
        </p:nvSpPr>
        <p:spPr bwMode="auto">
          <a:xfrm>
            <a:off x="533400" y="5749925"/>
            <a:ext cx="8305800" cy="650875"/>
          </a:xfrm>
          <a:prstGeom prst="rect">
            <a:avLst/>
          </a:prstGeom>
          <a:solidFill>
            <a:srgbClr val="EBFFEB"/>
          </a:solidFill>
          <a:ln w="9525">
            <a:solidFill>
              <a:srgbClr val="0033CC"/>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rgbClr val="0033CC"/>
                </a:solidFill>
              </a:rPr>
              <a:t>The objective of accrual accounting is to improve matching of revenues with expenses. </a:t>
            </a:r>
          </a:p>
        </p:txBody>
      </p:sp>
      <p:sp>
        <p:nvSpPr>
          <p:cNvPr id="37893" name="Text Box 4"/>
          <p:cNvSpPr txBox="1">
            <a:spLocks noChangeArrowheads="1"/>
          </p:cNvSpPr>
          <p:nvPr/>
        </p:nvSpPr>
        <p:spPr bwMode="auto">
          <a:xfrm>
            <a:off x="838200" y="1905000"/>
            <a:ext cx="4419600" cy="3619500"/>
          </a:xfrm>
          <a:prstGeom prst="rect">
            <a:avLst/>
          </a:prstGeom>
          <a:solidFill>
            <a:schemeClr val="accent5">
              <a:lumMod val="90000"/>
            </a:schemeClr>
          </a:solidFill>
          <a:ln w="9525">
            <a:solidFill>
              <a:schemeClr val="tx1"/>
            </a:solidFill>
            <a:miter lim="800000"/>
            <a:headEnd/>
            <a:tailEnd/>
          </a:ln>
        </p:spPr>
        <p:txBody>
          <a:bodyPr>
            <a:spAutoFit/>
          </a:bodyPr>
          <a:lstStyle/>
          <a:p>
            <a:pPr algn="ctr">
              <a:spcBef>
                <a:spcPct val="50000"/>
              </a:spcBef>
              <a:defRPr/>
            </a:pPr>
            <a:r>
              <a:rPr lang="en-US" sz="2200" b="1">
                <a:solidFill>
                  <a:srgbClr val="6B6BCF"/>
                </a:solidFill>
              </a:rPr>
              <a:t>Cash basis accounting can distort the measurement of net income because it sometimes fails to properly match revenues with expenses.</a:t>
            </a:r>
          </a:p>
          <a:p>
            <a:pPr algn="ctr">
              <a:spcBef>
                <a:spcPct val="50000"/>
              </a:spcBef>
              <a:defRPr/>
            </a:pPr>
            <a:r>
              <a:rPr lang="en-US" sz="2200" b="1">
                <a:solidFill>
                  <a:srgbClr val="339933"/>
                </a:solidFill>
              </a:rPr>
              <a:t>The problem is that cash is not always received or paid in the period when the revenue is earned or when the expense is incurred.</a:t>
            </a:r>
          </a:p>
        </p:txBody>
      </p:sp>
      <p:pic>
        <p:nvPicPr>
          <p:cNvPr id="6042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743200"/>
            <a:ext cx="2874963" cy="210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811"/>
                                        </p:tgtEl>
                                        <p:attrNameLst>
                                          <p:attrName>style.visibility</p:attrName>
                                        </p:attrNameLst>
                                      </p:cBhvr>
                                      <p:to>
                                        <p:strVal val="visible"/>
                                      </p:to>
                                    </p:set>
                                    <p:anim calcmode="lin" valueType="num">
                                      <p:cBhvr additive="base">
                                        <p:cTn id="7" dur="500" fill="hold"/>
                                        <p:tgtEl>
                                          <p:spTgt spid="247811"/>
                                        </p:tgtEl>
                                        <p:attrNameLst>
                                          <p:attrName>ppt_x</p:attrName>
                                        </p:attrNameLst>
                                      </p:cBhvr>
                                      <p:tavLst>
                                        <p:tav tm="0">
                                          <p:val>
                                            <p:strVal val="#ppt_x"/>
                                          </p:val>
                                        </p:tav>
                                        <p:tav tm="100000">
                                          <p:val>
                                            <p:strVal val="#ppt_x"/>
                                          </p:val>
                                        </p:tav>
                                      </p:tavLst>
                                    </p:anim>
                                    <p:anim calcmode="lin" valueType="num">
                                      <p:cBhvr additive="base">
                                        <p:cTn id="8" dur="500" fill="hold"/>
                                        <p:tgtEl>
                                          <p:spTgt spid="247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5C908930-3D20-4014-9807-D1F03248AF2F}" type="slidenum">
              <a:rPr lang="en-US" smtClean="0">
                <a:solidFill>
                  <a:srgbClr val="490C00"/>
                </a:solidFill>
              </a:rPr>
              <a:pPr eaLnBrk="1" hangingPunct="1"/>
              <a:t>43</a:t>
            </a:fld>
            <a:endParaRPr lang="en-US" smtClean="0">
              <a:solidFill>
                <a:srgbClr val="490C00"/>
              </a:solidFill>
            </a:endParaRPr>
          </a:p>
        </p:txBody>
      </p:sp>
      <p:sp>
        <p:nvSpPr>
          <p:cNvPr id="61443" name="Rectangle 2"/>
          <p:cNvSpPr>
            <a:spLocks noGrp="1" noChangeArrowheads="1"/>
          </p:cNvSpPr>
          <p:nvPr>
            <p:ph type="title"/>
          </p:nvPr>
        </p:nvSpPr>
        <p:spPr/>
        <p:txBody>
          <a:bodyPr/>
          <a:lstStyle/>
          <a:p>
            <a:pPr eaLnBrk="1" hangingPunct="1"/>
            <a:r>
              <a:rPr lang="en-US" smtClean="0"/>
              <a:t>Steps in an Accounting Cycle</a:t>
            </a:r>
          </a:p>
        </p:txBody>
      </p:sp>
      <p:sp>
        <p:nvSpPr>
          <p:cNvPr id="40964" name="Text Box 3"/>
          <p:cNvSpPr txBox="1">
            <a:spLocks noChangeArrowheads="1"/>
          </p:cNvSpPr>
          <p:nvPr/>
        </p:nvSpPr>
        <p:spPr bwMode="auto">
          <a:xfrm>
            <a:off x="3733800" y="1828800"/>
            <a:ext cx="2057400" cy="830263"/>
          </a:xfrm>
          <a:prstGeom prst="rect">
            <a:avLst/>
          </a:prstGeom>
          <a:noFill/>
          <a:ln w="9525">
            <a:noFill/>
            <a:miter lim="800000"/>
            <a:headEnd/>
            <a:tailEnd/>
          </a:ln>
        </p:spPr>
        <p:txBody>
          <a:bodyPr>
            <a:spAutoFit/>
          </a:bodyPr>
          <a:lstStyle/>
          <a:p>
            <a:pPr algn="ctr">
              <a:spcBef>
                <a:spcPct val="50000"/>
              </a:spcBef>
              <a:defRPr/>
            </a:pPr>
            <a:r>
              <a:rPr lang="en-US" sz="2400" dirty="0">
                <a:solidFill>
                  <a:schemeClr val="accent6">
                    <a:lumMod val="60000"/>
                    <a:lumOff val="40000"/>
                  </a:schemeClr>
                </a:solidFill>
                <a:latin typeface="Tahoma" pitchFamily="34" charset="0"/>
              </a:rPr>
              <a:t>Record Transactions</a:t>
            </a:r>
          </a:p>
        </p:txBody>
      </p:sp>
      <p:grpSp>
        <p:nvGrpSpPr>
          <p:cNvPr id="2" name="Group 4"/>
          <p:cNvGrpSpPr>
            <a:grpSpLocks/>
          </p:cNvGrpSpPr>
          <p:nvPr/>
        </p:nvGrpSpPr>
        <p:grpSpPr bwMode="auto">
          <a:xfrm>
            <a:off x="5791200" y="2244725"/>
            <a:ext cx="2895600" cy="2003425"/>
            <a:chOff x="3648" y="1414"/>
            <a:chExt cx="1824" cy="1262"/>
          </a:xfrm>
        </p:grpSpPr>
        <p:sp>
          <p:nvSpPr>
            <p:cNvPr id="40974" name="Text Box 5"/>
            <p:cNvSpPr txBox="1">
              <a:spLocks noChangeArrowheads="1"/>
            </p:cNvSpPr>
            <p:nvPr/>
          </p:nvSpPr>
          <p:spPr bwMode="auto">
            <a:xfrm>
              <a:off x="4176" y="2153"/>
              <a:ext cx="1296" cy="523"/>
            </a:xfrm>
            <a:prstGeom prst="rect">
              <a:avLst/>
            </a:prstGeom>
            <a:noFill/>
            <a:ln w="9525">
              <a:noFill/>
              <a:miter lim="800000"/>
              <a:headEnd/>
              <a:tailEnd/>
            </a:ln>
          </p:spPr>
          <p:txBody>
            <a:bodyPr>
              <a:spAutoFit/>
            </a:bodyPr>
            <a:lstStyle/>
            <a:p>
              <a:pPr algn="ctr">
                <a:spcBef>
                  <a:spcPct val="50000"/>
                </a:spcBef>
                <a:defRPr/>
              </a:pPr>
              <a:r>
                <a:rPr lang="en-US" sz="2400" dirty="0">
                  <a:solidFill>
                    <a:schemeClr val="accent6">
                      <a:lumMod val="60000"/>
                      <a:lumOff val="40000"/>
                    </a:schemeClr>
                  </a:solidFill>
                  <a:latin typeface="Tahoma" pitchFamily="34" charset="0"/>
                </a:rPr>
                <a:t>Adjust Accounts</a:t>
              </a:r>
            </a:p>
          </p:txBody>
        </p:sp>
        <p:cxnSp>
          <p:nvCxnSpPr>
            <p:cNvPr id="40975" name="AutoShape 6"/>
            <p:cNvCxnSpPr>
              <a:cxnSpLocks noChangeShapeType="1"/>
              <a:stCxn id="40964" idx="3"/>
              <a:endCxn id="40974" idx="0"/>
            </p:cNvCxnSpPr>
            <p:nvPr/>
          </p:nvCxnSpPr>
          <p:spPr bwMode="auto">
            <a:xfrm>
              <a:off x="3648" y="1414"/>
              <a:ext cx="1176" cy="739"/>
            </a:xfrm>
            <a:prstGeom prst="bentConnector2">
              <a:avLst/>
            </a:prstGeom>
            <a:noFill/>
            <a:ln w="127000">
              <a:solidFill>
                <a:schemeClr val="accent5">
                  <a:lumMod val="50000"/>
                </a:schemeClr>
              </a:solidFill>
              <a:miter lim="800000"/>
              <a:headEnd/>
              <a:tailEnd type="triangle" w="med" len="med"/>
            </a:ln>
          </p:spPr>
        </p:cxnSp>
      </p:grpSp>
      <p:grpSp>
        <p:nvGrpSpPr>
          <p:cNvPr id="3" name="Group 7"/>
          <p:cNvGrpSpPr>
            <a:grpSpLocks/>
          </p:cNvGrpSpPr>
          <p:nvPr/>
        </p:nvGrpSpPr>
        <p:grpSpPr bwMode="auto">
          <a:xfrm>
            <a:off x="3733800" y="4419600"/>
            <a:ext cx="3886200" cy="1684338"/>
            <a:chOff x="2352" y="2784"/>
            <a:chExt cx="2448" cy="1061"/>
          </a:xfrm>
        </p:grpSpPr>
        <p:sp>
          <p:nvSpPr>
            <p:cNvPr id="40972" name="Text Box 8"/>
            <p:cNvSpPr txBox="1">
              <a:spLocks noChangeArrowheads="1"/>
            </p:cNvSpPr>
            <p:nvPr/>
          </p:nvSpPr>
          <p:spPr bwMode="auto">
            <a:xfrm>
              <a:off x="2352" y="3322"/>
              <a:ext cx="1296" cy="523"/>
            </a:xfrm>
            <a:prstGeom prst="rect">
              <a:avLst/>
            </a:prstGeom>
            <a:noFill/>
            <a:ln w="9525">
              <a:noFill/>
              <a:miter lim="800000"/>
              <a:headEnd/>
              <a:tailEnd/>
            </a:ln>
          </p:spPr>
          <p:txBody>
            <a:bodyPr>
              <a:spAutoFit/>
            </a:bodyPr>
            <a:lstStyle/>
            <a:p>
              <a:pPr algn="ctr">
                <a:spcBef>
                  <a:spcPct val="50000"/>
                </a:spcBef>
                <a:defRPr/>
              </a:pPr>
              <a:r>
                <a:rPr lang="en-US" sz="2400" dirty="0">
                  <a:solidFill>
                    <a:schemeClr val="accent6">
                      <a:lumMod val="60000"/>
                      <a:lumOff val="40000"/>
                    </a:schemeClr>
                  </a:solidFill>
                  <a:latin typeface="Tahoma" pitchFamily="34" charset="0"/>
                </a:rPr>
                <a:t>Prepare Statements</a:t>
              </a:r>
            </a:p>
          </p:txBody>
        </p:sp>
        <p:cxnSp>
          <p:nvCxnSpPr>
            <p:cNvPr id="40973" name="AutoShape 9"/>
            <p:cNvCxnSpPr>
              <a:cxnSpLocks noChangeShapeType="1"/>
            </p:cNvCxnSpPr>
            <p:nvPr/>
          </p:nvCxnSpPr>
          <p:spPr bwMode="auto">
            <a:xfrm rot="10800000" flipV="1">
              <a:off x="3648" y="2784"/>
              <a:ext cx="1152" cy="848"/>
            </a:xfrm>
            <a:prstGeom prst="bentConnector3">
              <a:avLst>
                <a:gd name="adj1" fmla="val 1042"/>
              </a:avLst>
            </a:prstGeom>
            <a:noFill/>
            <a:ln w="127000">
              <a:solidFill>
                <a:schemeClr val="accent5">
                  <a:lumMod val="50000"/>
                </a:schemeClr>
              </a:solidFill>
              <a:miter lim="800000"/>
              <a:headEnd/>
              <a:tailEnd type="triangle" w="med" len="med"/>
            </a:ln>
          </p:spPr>
        </p:cxnSp>
      </p:grpSp>
      <p:grpSp>
        <p:nvGrpSpPr>
          <p:cNvPr id="4" name="Group 10"/>
          <p:cNvGrpSpPr>
            <a:grpSpLocks/>
          </p:cNvGrpSpPr>
          <p:nvPr/>
        </p:nvGrpSpPr>
        <p:grpSpPr bwMode="auto">
          <a:xfrm>
            <a:off x="762000" y="3417888"/>
            <a:ext cx="2971800" cy="2270125"/>
            <a:chOff x="480" y="2153"/>
            <a:chExt cx="1872" cy="1430"/>
          </a:xfrm>
        </p:grpSpPr>
        <p:sp>
          <p:nvSpPr>
            <p:cNvPr id="40970" name="Text Box 11"/>
            <p:cNvSpPr txBox="1">
              <a:spLocks noChangeArrowheads="1"/>
            </p:cNvSpPr>
            <p:nvPr/>
          </p:nvSpPr>
          <p:spPr bwMode="auto">
            <a:xfrm>
              <a:off x="480" y="2153"/>
              <a:ext cx="1440" cy="523"/>
            </a:xfrm>
            <a:prstGeom prst="rect">
              <a:avLst/>
            </a:prstGeom>
            <a:noFill/>
            <a:ln w="9525">
              <a:noFill/>
              <a:miter lim="800000"/>
              <a:headEnd/>
              <a:tailEnd/>
            </a:ln>
          </p:spPr>
          <p:txBody>
            <a:bodyPr>
              <a:spAutoFit/>
            </a:bodyPr>
            <a:lstStyle/>
            <a:p>
              <a:pPr algn="ctr">
                <a:spcBef>
                  <a:spcPct val="50000"/>
                </a:spcBef>
                <a:defRPr/>
              </a:pPr>
              <a:r>
                <a:rPr lang="en-US" sz="2400" dirty="0">
                  <a:solidFill>
                    <a:schemeClr val="accent6">
                      <a:lumMod val="60000"/>
                      <a:lumOff val="40000"/>
                    </a:schemeClr>
                  </a:solidFill>
                  <a:latin typeface="Tahoma" pitchFamily="34" charset="0"/>
                </a:rPr>
                <a:t>Close Nominal Accounts</a:t>
              </a:r>
            </a:p>
          </p:txBody>
        </p:sp>
        <p:cxnSp>
          <p:nvCxnSpPr>
            <p:cNvPr id="40971" name="AutoShape 12"/>
            <p:cNvCxnSpPr>
              <a:cxnSpLocks noChangeShapeType="1"/>
              <a:stCxn id="40972" idx="1"/>
              <a:endCxn id="40970" idx="2"/>
            </p:cNvCxnSpPr>
            <p:nvPr/>
          </p:nvCxnSpPr>
          <p:spPr bwMode="auto">
            <a:xfrm rot="10800000">
              <a:off x="1200" y="2676"/>
              <a:ext cx="1152" cy="907"/>
            </a:xfrm>
            <a:prstGeom prst="bentConnector2">
              <a:avLst/>
            </a:prstGeom>
            <a:noFill/>
            <a:ln w="127000">
              <a:solidFill>
                <a:schemeClr val="accent5">
                  <a:lumMod val="50000"/>
                </a:schemeClr>
              </a:solidFill>
              <a:miter lim="800000"/>
              <a:headEnd/>
              <a:tailEnd type="triangle" w="med" len="med"/>
            </a:ln>
          </p:spPr>
        </p:cxnSp>
      </p:grpSp>
      <p:cxnSp>
        <p:nvCxnSpPr>
          <p:cNvPr id="267277" name="AutoShape 13"/>
          <p:cNvCxnSpPr>
            <a:cxnSpLocks noChangeShapeType="1"/>
          </p:cNvCxnSpPr>
          <p:nvPr/>
        </p:nvCxnSpPr>
        <p:spPr bwMode="auto">
          <a:xfrm rot="-5400000">
            <a:off x="2230437" y="1914526"/>
            <a:ext cx="1177925" cy="1828800"/>
          </a:xfrm>
          <a:prstGeom prst="bentConnector2">
            <a:avLst/>
          </a:prstGeom>
          <a:noFill/>
          <a:ln w="127000">
            <a:solidFill>
              <a:schemeClr val="accent5">
                <a:lumMod val="50000"/>
              </a:schemeClr>
            </a:solidFill>
            <a:miter lim="800000"/>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To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67277"/>
                                        </p:tgtEl>
                                        <p:attrNameLst>
                                          <p:attrName>style.visibility</p:attrName>
                                        </p:attrNameLst>
                                      </p:cBhvr>
                                      <p:to>
                                        <p:strVal val="visible"/>
                                      </p:to>
                                    </p:set>
                                    <p:animEffect transition="in" filter="slide(fromBottom)">
                                      <p:cBhvr>
                                        <p:cTn id="22" dur="500"/>
                                        <p:tgtEl>
                                          <p:spTgt spid="267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The Conservatism Principle</a:t>
            </a:r>
          </a:p>
        </p:txBody>
      </p:sp>
      <p:sp>
        <p:nvSpPr>
          <p:cNvPr id="62467"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107D4B2C-7AE0-47D3-B457-A3725321EE6C}" type="slidenum">
              <a:rPr lang="en-US" smtClean="0">
                <a:solidFill>
                  <a:srgbClr val="490C00"/>
                </a:solidFill>
              </a:rPr>
              <a:pPr eaLnBrk="1" hangingPunct="1"/>
              <a:t>44</a:t>
            </a:fld>
            <a:endParaRPr lang="en-US" smtClean="0">
              <a:solidFill>
                <a:srgbClr val="490C00"/>
              </a:solidFill>
            </a:endParaRPr>
          </a:p>
        </p:txBody>
      </p:sp>
      <p:sp>
        <p:nvSpPr>
          <p:cNvPr id="4" name="TextBox 3"/>
          <p:cNvSpPr txBox="1"/>
          <p:nvPr/>
        </p:nvSpPr>
        <p:spPr>
          <a:xfrm>
            <a:off x="1981200" y="2362200"/>
            <a:ext cx="5334000" cy="1938338"/>
          </a:xfrm>
          <a:prstGeom prst="rect">
            <a:avLst/>
          </a:prstGeom>
          <a:solidFill>
            <a:schemeClr val="accent5">
              <a:lumMod val="90000"/>
            </a:schemeClr>
          </a:solidFill>
          <a:ln>
            <a:solidFill>
              <a:schemeClr val="tx2"/>
            </a:solidFill>
          </a:ln>
        </p:spPr>
        <p:txBody>
          <a:bodyPr>
            <a:spAutoFit/>
          </a:bodyPr>
          <a:lstStyle/>
          <a:p>
            <a:pPr algn="ctr" eaLnBrk="0" hangingPunct="0">
              <a:defRPr/>
            </a:pPr>
            <a:r>
              <a:rPr lang="en-US" sz="2400" b="1" dirty="0"/>
              <a:t>When faced with a recognition dilemma, </a:t>
            </a:r>
            <a:r>
              <a:rPr lang="en-US" sz="2400" b="1" dirty="0">
                <a:solidFill>
                  <a:srgbClr val="C00000"/>
                </a:solidFill>
              </a:rPr>
              <a:t>conservatism </a:t>
            </a:r>
            <a:r>
              <a:rPr lang="en-US" sz="2400" b="1" dirty="0"/>
              <a:t>guides accountants to select the alternative that produces the lowest  amount of net income.</a:t>
            </a:r>
          </a:p>
        </p:txBody>
      </p:sp>
      <p:pic>
        <p:nvPicPr>
          <p:cNvPr id="62469" name="Picture 2" descr="C:\Documents and Settings\Owner\Local Settings\Temporary Internet Files\Content.IE5\JJTSEP05\MCj0441523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4343400"/>
            <a:ext cx="187325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0" name="Down Arrow 5"/>
          <p:cNvSpPr>
            <a:spLocks noChangeArrowheads="1"/>
          </p:cNvSpPr>
          <p:nvPr/>
        </p:nvSpPr>
        <p:spPr bwMode="auto">
          <a:xfrm>
            <a:off x="5029200" y="4724400"/>
            <a:ext cx="1143000" cy="10668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4E89F4BB-D7E3-4541-8A9B-EC67B77E9D03}" type="slidenum">
              <a:rPr lang="en-US" smtClean="0">
                <a:solidFill>
                  <a:srgbClr val="490C00"/>
                </a:solidFill>
              </a:rPr>
              <a:pPr eaLnBrk="1" hangingPunct="1"/>
              <a:t>45</a:t>
            </a:fld>
            <a:endParaRPr lang="en-US" smtClean="0">
              <a:solidFill>
                <a:srgbClr val="490C00"/>
              </a:solidFill>
            </a:endParaRPr>
          </a:p>
        </p:txBody>
      </p:sp>
      <p:sp>
        <p:nvSpPr>
          <p:cNvPr id="63491" name="Rectangle 2"/>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4400">
                <a:solidFill>
                  <a:srgbClr val="490C00"/>
                </a:solidFill>
              </a:rPr>
              <a:t>LO 6</a:t>
            </a:r>
          </a:p>
        </p:txBody>
      </p:sp>
      <p:sp>
        <p:nvSpPr>
          <p:cNvPr id="63492" name="Oval 3"/>
          <p:cNvSpPr>
            <a:spLocks noChangeArrowheads="1"/>
          </p:cNvSpPr>
          <p:nvPr/>
        </p:nvSpPr>
        <p:spPr bwMode="auto">
          <a:xfrm>
            <a:off x="2667000" y="1676400"/>
            <a:ext cx="5105400" cy="4724400"/>
          </a:xfrm>
          <a:prstGeom prst="ellipse">
            <a:avLst/>
          </a:prstGeom>
          <a:solidFill>
            <a:schemeClr val="accent1"/>
          </a:solidFill>
          <a:ln w="9525">
            <a:solidFill>
              <a:schemeClr val="tx1"/>
            </a:solidFill>
            <a:round/>
            <a:headEnd/>
            <a:tailEnd/>
          </a:ln>
        </p:spPr>
        <p:txBody>
          <a:bodyPr anchor="ctr"/>
          <a:lstStyle/>
          <a:p>
            <a:pPr algn="ctr"/>
            <a:r>
              <a:rPr lang="en-US" sz="4000">
                <a:solidFill>
                  <a:schemeClr val="tx2"/>
                </a:solidFill>
                <a:latin typeface="Tahoma" pitchFamily="34" charset="0"/>
              </a:rPr>
              <a:t>Classify accounting events into one of four categories.</a:t>
            </a:r>
          </a:p>
        </p:txBody>
      </p:sp>
      <p:pic>
        <p:nvPicPr>
          <p:cNvPr id="63493" name="Picture 4" descr="j02991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495800"/>
            <a:ext cx="1100138"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6F984CCD-85C1-41BA-B41F-909533658329}" type="slidenum">
              <a:rPr lang="en-US" smtClean="0">
                <a:solidFill>
                  <a:srgbClr val="490C00"/>
                </a:solidFill>
              </a:rPr>
              <a:pPr eaLnBrk="1" hangingPunct="1"/>
              <a:t>46</a:t>
            </a:fld>
            <a:endParaRPr lang="en-US" smtClean="0">
              <a:solidFill>
                <a:srgbClr val="490C00"/>
              </a:solidFill>
            </a:endParaRPr>
          </a:p>
        </p:txBody>
      </p:sp>
      <p:sp>
        <p:nvSpPr>
          <p:cNvPr id="64515" name="Rectangle 2"/>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4400">
                <a:solidFill>
                  <a:srgbClr val="490C00"/>
                </a:solidFill>
              </a:rPr>
              <a:t>Recap: Types of Transactions</a:t>
            </a:r>
          </a:p>
        </p:txBody>
      </p:sp>
      <p:sp>
        <p:nvSpPr>
          <p:cNvPr id="64516" name="Text Box 3"/>
          <p:cNvSpPr txBox="1">
            <a:spLocks noChangeArrowheads="1"/>
          </p:cNvSpPr>
          <p:nvPr/>
        </p:nvSpPr>
        <p:spPr bwMode="auto">
          <a:xfrm>
            <a:off x="990600" y="1905000"/>
            <a:ext cx="7467600" cy="955675"/>
          </a:xfrm>
          <a:prstGeom prst="rect">
            <a:avLst/>
          </a:prstGeom>
          <a:solidFill>
            <a:srgbClr val="DDDDDD"/>
          </a:solidFill>
          <a:ln w="9525">
            <a:solidFill>
              <a:schemeClr val="tx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chemeClr val="tx2"/>
                </a:solidFill>
                <a:latin typeface="Tahoma" pitchFamily="34" charset="0"/>
              </a:rPr>
              <a:t>The described transactions can be classified into one of four categories:</a:t>
            </a:r>
          </a:p>
        </p:txBody>
      </p:sp>
      <p:sp>
        <p:nvSpPr>
          <p:cNvPr id="64517" name="Oval 4"/>
          <p:cNvSpPr>
            <a:spLocks noChangeArrowheads="1"/>
          </p:cNvSpPr>
          <p:nvPr/>
        </p:nvSpPr>
        <p:spPr bwMode="auto">
          <a:xfrm>
            <a:off x="2667000" y="2895600"/>
            <a:ext cx="2057400" cy="1295400"/>
          </a:xfrm>
          <a:prstGeom prst="ellipse">
            <a:avLst/>
          </a:prstGeom>
          <a:solidFill>
            <a:schemeClr val="accent1"/>
          </a:solidFill>
          <a:ln w="9525">
            <a:solidFill>
              <a:schemeClr val="tx1"/>
            </a:solidFill>
            <a:round/>
            <a:headEnd/>
            <a:tailEnd/>
          </a:ln>
        </p:spPr>
        <p:txBody>
          <a:bodyPr wrap="none" anchor="ctr"/>
          <a:lstStyle/>
          <a:p>
            <a:pPr algn="ctr"/>
            <a:r>
              <a:rPr lang="en-US" sz="2800" b="1">
                <a:solidFill>
                  <a:schemeClr val="tx2"/>
                </a:solidFill>
                <a:latin typeface="Tahoma" pitchFamily="34" charset="0"/>
              </a:rPr>
              <a:t>Asset </a:t>
            </a:r>
            <a:br>
              <a:rPr lang="en-US" sz="2800" b="1">
                <a:solidFill>
                  <a:schemeClr val="tx2"/>
                </a:solidFill>
                <a:latin typeface="Tahoma" pitchFamily="34" charset="0"/>
              </a:rPr>
            </a:br>
            <a:r>
              <a:rPr lang="en-US" sz="2800" b="1">
                <a:solidFill>
                  <a:schemeClr val="tx2"/>
                </a:solidFill>
                <a:latin typeface="Tahoma" pitchFamily="34" charset="0"/>
              </a:rPr>
              <a:t>use</a:t>
            </a:r>
          </a:p>
        </p:txBody>
      </p:sp>
      <p:sp>
        <p:nvSpPr>
          <p:cNvPr id="291845" name="Text Box 5"/>
          <p:cNvSpPr txBox="1">
            <a:spLocks noChangeArrowheads="1"/>
          </p:cNvSpPr>
          <p:nvPr/>
        </p:nvSpPr>
        <p:spPr bwMode="auto">
          <a:xfrm>
            <a:off x="685800" y="4267200"/>
            <a:ext cx="1828800"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a:latin typeface="Tahoma" pitchFamily="34" charset="0"/>
              </a:rPr>
              <a:t>Increase assets, increase claims on assets</a:t>
            </a:r>
          </a:p>
        </p:txBody>
      </p:sp>
      <p:sp>
        <p:nvSpPr>
          <p:cNvPr id="291846" name="Text Box 6"/>
          <p:cNvSpPr txBox="1">
            <a:spLocks noChangeArrowheads="1"/>
          </p:cNvSpPr>
          <p:nvPr/>
        </p:nvSpPr>
        <p:spPr bwMode="auto">
          <a:xfrm>
            <a:off x="4648200" y="4267200"/>
            <a:ext cx="2209800"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a:latin typeface="Tahoma" pitchFamily="34" charset="0"/>
              </a:rPr>
              <a:t>Increase one asset, decrease another   asset</a:t>
            </a:r>
          </a:p>
        </p:txBody>
      </p:sp>
      <p:sp>
        <p:nvSpPr>
          <p:cNvPr id="291847" name="Text Box 7"/>
          <p:cNvSpPr txBox="1">
            <a:spLocks noChangeArrowheads="1"/>
          </p:cNvSpPr>
          <p:nvPr/>
        </p:nvSpPr>
        <p:spPr bwMode="auto">
          <a:xfrm>
            <a:off x="2514600" y="4267200"/>
            <a:ext cx="2438400"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a:latin typeface="Tahoma" pitchFamily="34" charset="0"/>
              </a:rPr>
              <a:t>Decrease assets, decrease claims on assets</a:t>
            </a:r>
          </a:p>
        </p:txBody>
      </p:sp>
      <p:sp>
        <p:nvSpPr>
          <p:cNvPr id="64521" name="Oval 8"/>
          <p:cNvSpPr>
            <a:spLocks noChangeArrowheads="1"/>
          </p:cNvSpPr>
          <p:nvPr/>
        </p:nvSpPr>
        <p:spPr bwMode="auto">
          <a:xfrm>
            <a:off x="533400" y="2895600"/>
            <a:ext cx="2057400" cy="1295400"/>
          </a:xfrm>
          <a:prstGeom prst="ellipse">
            <a:avLst/>
          </a:prstGeom>
          <a:solidFill>
            <a:schemeClr val="accent1"/>
          </a:solidFill>
          <a:ln w="9525">
            <a:solidFill>
              <a:schemeClr val="tx1"/>
            </a:solidFill>
            <a:round/>
            <a:headEnd/>
            <a:tailEnd/>
          </a:ln>
        </p:spPr>
        <p:txBody>
          <a:bodyPr wrap="none" anchor="ctr"/>
          <a:lstStyle/>
          <a:p>
            <a:pPr algn="ctr"/>
            <a:r>
              <a:rPr lang="en-US" sz="2800" b="1">
                <a:solidFill>
                  <a:schemeClr val="tx2"/>
                </a:solidFill>
                <a:latin typeface="Tahoma" pitchFamily="34" charset="0"/>
              </a:rPr>
              <a:t>Asset </a:t>
            </a:r>
            <a:br>
              <a:rPr lang="en-US" sz="2800" b="1">
                <a:solidFill>
                  <a:schemeClr val="tx2"/>
                </a:solidFill>
                <a:latin typeface="Tahoma" pitchFamily="34" charset="0"/>
              </a:rPr>
            </a:br>
            <a:r>
              <a:rPr lang="en-US" sz="2800" b="1">
                <a:solidFill>
                  <a:schemeClr val="tx2"/>
                </a:solidFill>
                <a:latin typeface="Tahoma" pitchFamily="34" charset="0"/>
              </a:rPr>
              <a:t>source</a:t>
            </a:r>
          </a:p>
        </p:txBody>
      </p:sp>
      <p:sp>
        <p:nvSpPr>
          <p:cNvPr id="64522" name="Oval 9"/>
          <p:cNvSpPr>
            <a:spLocks noChangeArrowheads="1"/>
          </p:cNvSpPr>
          <p:nvPr/>
        </p:nvSpPr>
        <p:spPr bwMode="auto">
          <a:xfrm>
            <a:off x="4800600" y="2895600"/>
            <a:ext cx="2057400" cy="1295400"/>
          </a:xfrm>
          <a:prstGeom prst="ellipse">
            <a:avLst/>
          </a:prstGeom>
          <a:solidFill>
            <a:schemeClr val="accent1"/>
          </a:solidFill>
          <a:ln w="9525">
            <a:solidFill>
              <a:schemeClr val="tx1"/>
            </a:solidFill>
            <a:round/>
            <a:headEnd/>
            <a:tailEnd/>
          </a:ln>
        </p:spPr>
        <p:txBody>
          <a:bodyPr wrap="none" anchor="ctr"/>
          <a:lstStyle/>
          <a:p>
            <a:pPr algn="ctr"/>
            <a:r>
              <a:rPr lang="en-US" sz="2800" b="1">
                <a:solidFill>
                  <a:schemeClr val="tx2"/>
                </a:solidFill>
                <a:latin typeface="Tahoma" pitchFamily="34" charset="0"/>
              </a:rPr>
              <a:t>Asset </a:t>
            </a:r>
            <a:br>
              <a:rPr lang="en-US" sz="2800" b="1">
                <a:solidFill>
                  <a:schemeClr val="tx2"/>
                </a:solidFill>
                <a:latin typeface="Tahoma" pitchFamily="34" charset="0"/>
              </a:rPr>
            </a:br>
            <a:r>
              <a:rPr lang="en-US" sz="2800" b="1">
                <a:solidFill>
                  <a:schemeClr val="tx2"/>
                </a:solidFill>
                <a:latin typeface="Tahoma" pitchFamily="34" charset="0"/>
              </a:rPr>
              <a:t>exchange</a:t>
            </a:r>
          </a:p>
        </p:txBody>
      </p:sp>
      <p:sp>
        <p:nvSpPr>
          <p:cNvPr id="64523" name="Oval 10"/>
          <p:cNvSpPr>
            <a:spLocks noChangeArrowheads="1"/>
          </p:cNvSpPr>
          <p:nvPr/>
        </p:nvSpPr>
        <p:spPr bwMode="auto">
          <a:xfrm>
            <a:off x="6934200" y="2895600"/>
            <a:ext cx="1828800" cy="1295400"/>
          </a:xfrm>
          <a:prstGeom prst="ellipse">
            <a:avLst/>
          </a:prstGeom>
          <a:solidFill>
            <a:schemeClr val="accent1"/>
          </a:solidFill>
          <a:ln w="9525">
            <a:solidFill>
              <a:schemeClr val="tx1"/>
            </a:solidFill>
            <a:round/>
            <a:headEnd/>
            <a:tailEnd/>
          </a:ln>
        </p:spPr>
        <p:txBody>
          <a:bodyPr wrap="none" anchor="ctr"/>
          <a:lstStyle/>
          <a:p>
            <a:pPr algn="ctr"/>
            <a:r>
              <a:rPr lang="en-US" sz="2800" b="1">
                <a:solidFill>
                  <a:schemeClr val="tx2"/>
                </a:solidFill>
                <a:latin typeface="Tahoma" pitchFamily="34" charset="0"/>
              </a:rPr>
              <a:t>Claims</a:t>
            </a:r>
            <a:br>
              <a:rPr lang="en-US" sz="2800" b="1">
                <a:solidFill>
                  <a:schemeClr val="tx2"/>
                </a:solidFill>
                <a:latin typeface="Tahoma" pitchFamily="34" charset="0"/>
              </a:rPr>
            </a:br>
            <a:r>
              <a:rPr lang="en-US" sz="2800" b="1">
                <a:solidFill>
                  <a:schemeClr val="tx2"/>
                </a:solidFill>
                <a:latin typeface="Tahoma" pitchFamily="34" charset="0"/>
              </a:rPr>
              <a:t>exchange</a:t>
            </a:r>
          </a:p>
        </p:txBody>
      </p:sp>
      <p:sp>
        <p:nvSpPr>
          <p:cNvPr id="291851" name="Text Box 11"/>
          <p:cNvSpPr txBox="1">
            <a:spLocks noChangeArrowheads="1"/>
          </p:cNvSpPr>
          <p:nvPr/>
        </p:nvSpPr>
        <p:spPr bwMode="auto">
          <a:xfrm>
            <a:off x="6705600" y="4267200"/>
            <a:ext cx="2438400" cy="214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700">
                <a:latin typeface="Tahoma" pitchFamily="34" charset="0"/>
              </a:rPr>
              <a:t>Increase one claims account, decrease another.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1845"/>
                                        </p:tgtEl>
                                        <p:attrNameLst>
                                          <p:attrName>style.visibility</p:attrName>
                                        </p:attrNameLst>
                                      </p:cBhvr>
                                      <p:to>
                                        <p:strVal val="visible"/>
                                      </p:to>
                                    </p:set>
                                    <p:anim calcmode="lin" valueType="num">
                                      <p:cBhvr additive="base">
                                        <p:cTn id="7" dur="500" fill="hold"/>
                                        <p:tgtEl>
                                          <p:spTgt spid="291845"/>
                                        </p:tgtEl>
                                        <p:attrNameLst>
                                          <p:attrName>ppt_x</p:attrName>
                                        </p:attrNameLst>
                                      </p:cBhvr>
                                      <p:tavLst>
                                        <p:tav tm="0">
                                          <p:val>
                                            <p:strVal val="#ppt_x"/>
                                          </p:val>
                                        </p:tav>
                                        <p:tav tm="100000">
                                          <p:val>
                                            <p:strVal val="#ppt_x"/>
                                          </p:val>
                                        </p:tav>
                                      </p:tavLst>
                                    </p:anim>
                                    <p:anim calcmode="lin" valueType="num">
                                      <p:cBhvr additive="base">
                                        <p:cTn id="8" dur="500" fill="hold"/>
                                        <p:tgtEl>
                                          <p:spTgt spid="29184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1847"/>
                                        </p:tgtEl>
                                        <p:attrNameLst>
                                          <p:attrName>style.visibility</p:attrName>
                                        </p:attrNameLst>
                                      </p:cBhvr>
                                      <p:to>
                                        <p:strVal val="visible"/>
                                      </p:to>
                                    </p:set>
                                    <p:anim calcmode="lin" valueType="num">
                                      <p:cBhvr additive="base">
                                        <p:cTn id="12" dur="500" fill="hold"/>
                                        <p:tgtEl>
                                          <p:spTgt spid="291847"/>
                                        </p:tgtEl>
                                        <p:attrNameLst>
                                          <p:attrName>ppt_x</p:attrName>
                                        </p:attrNameLst>
                                      </p:cBhvr>
                                      <p:tavLst>
                                        <p:tav tm="0">
                                          <p:val>
                                            <p:strVal val="#ppt_x"/>
                                          </p:val>
                                        </p:tav>
                                        <p:tav tm="100000">
                                          <p:val>
                                            <p:strVal val="#ppt_x"/>
                                          </p:val>
                                        </p:tav>
                                      </p:tavLst>
                                    </p:anim>
                                    <p:anim calcmode="lin" valueType="num">
                                      <p:cBhvr additive="base">
                                        <p:cTn id="13" dur="500" fill="hold"/>
                                        <p:tgtEl>
                                          <p:spTgt spid="29184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91846"/>
                                        </p:tgtEl>
                                        <p:attrNameLst>
                                          <p:attrName>style.visibility</p:attrName>
                                        </p:attrNameLst>
                                      </p:cBhvr>
                                      <p:to>
                                        <p:strVal val="visible"/>
                                      </p:to>
                                    </p:set>
                                    <p:anim calcmode="lin" valueType="num">
                                      <p:cBhvr additive="base">
                                        <p:cTn id="17" dur="500" fill="hold"/>
                                        <p:tgtEl>
                                          <p:spTgt spid="291846"/>
                                        </p:tgtEl>
                                        <p:attrNameLst>
                                          <p:attrName>ppt_x</p:attrName>
                                        </p:attrNameLst>
                                      </p:cBhvr>
                                      <p:tavLst>
                                        <p:tav tm="0">
                                          <p:val>
                                            <p:strVal val="#ppt_x"/>
                                          </p:val>
                                        </p:tav>
                                        <p:tav tm="100000">
                                          <p:val>
                                            <p:strVal val="#ppt_x"/>
                                          </p:val>
                                        </p:tav>
                                      </p:tavLst>
                                    </p:anim>
                                    <p:anim calcmode="lin" valueType="num">
                                      <p:cBhvr additive="base">
                                        <p:cTn id="18" dur="500" fill="hold"/>
                                        <p:tgtEl>
                                          <p:spTgt spid="29184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91851"/>
                                        </p:tgtEl>
                                        <p:attrNameLst>
                                          <p:attrName>style.visibility</p:attrName>
                                        </p:attrNameLst>
                                      </p:cBhvr>
                                      <p:to>
                                        <p:strVal val="visible"/>
                                      </p:to>
                                    </p:set>
                                    <p:anim calcmode="lin" valueType="num">
                                      <p:cBhvr additive="base">
                                        <p:cTn id="22" dur="500" fill="hold"/>
                                        <p:tgtEl>
                                          <p:spTgt spid="291851"/>
                                        </p:tgtEl>
                                        <p:attrNameLst>
                                          <p:attrName>ppt_x</p:attrName>
                                        </p:attrNameLst>
                                      </p:cBhvr>
                                      <p:tavLst>
                                        <p:tav tm="0">
                                          <p:val>
                                            <p:strVal val="#ppt_x"/>
                                          </p:val>
                                        </p:tav>
                                        <p:tav tm="100000">
                                          <p:val>
                                            <p:strVal val="#ppt_x"/>
                                          </p:val>
                                        </p:tav>
                                      </p:tavLst>
                                    </p:anim>
                                    <p:anim calcmode="lin" valueType="num">
                                      <p:cBhvr additive="base">
                                        <p:cTn id="23" dur="500" fill="hold"/>
                                        <p:tgtEl>
                                          <p:spTgt spid="2918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p:bldP spid="291846" grpId="0"/>
      <p:bldP spid="291847" grpId="0"/>
      <p:bldP spid="291851"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336AC875-D679-477D-A731-9FA3E7BE1690}" type="slidenum">
              <a:rPr lang="en-US" smtClean="0">
                <a:solidFill>
                  <a:srgbClr val="490C00"/>
                </a:solidFill>
              </a:rPr>
              <a:pPr eaLnBrk="1" hangingPunct="1"/>
              <a:t>47</a:t>
            </a:fld>
            <a:endParaRPr lang="en-US" smtClean="0">
              <a:solidFill>
                <a:srgbClr val="490C00"/>
              </a:solidFill>
            </a:endParaRPr>
          </a:p>
        </p:txBody>
      </p:sp>
      <p:sp>
        <p:nvSpPr>
          <p:cNvPr id="65539" name="Rectangle 2"/>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4400">
                <a:solidFill>
                  <a:srgbClr val="490C00"/>
                </a:solidFill>
              </a:rPr>
              <a:t>LO 7</a:t>
            </a:r>
          </a:p>
        </p:txBody>
      </p:sp>
      <p:sp>
        <p:nvSpPr>
          <p:cNvPr id="65540" name="Oval 3"/>
          <p:cNvSpPr>
            <a:spLocks noChangeArrowheads="1"/>
          </p:cNvSpPr>
          <p:nvPr/>
        </p:nvSpPr>
        <p:spPr bwMode="auto">
          <a:xfrm>
            <a:off x="3429000" y="1828800"/>
            <a:ext cx="4800600" cy="4572000"/>
          </a:xfrm>
          <a:prstGeom prst="ellipse">
            <a:avLst/>
          </a:prstGeom>
          <a:solidFill>
            <a:schemeClr val="accent1"/>
          </a:solidFill>
          <a:ln w="9525">
            <a:solidFill>
              <a:schemeClr val="tx1"/>
            </a:solidFill>
            <a:round/>
            <a:headEnd/>
            <a:tailEnd/>
          </a:ln>
        </p:spPr>
        <p:txBody>
          <a:bodyPr anchor="ctr"/>
          <a:lstStyle/>
          <a:p>
            <a:pPr algn="ctr"/>
            <a:r>
              <a:rPr lang="en-US" sz="4000">
                <a:solidFill>
                  <a:schemeClr val="tx2"/>
                </a:solidFill>
                <a:latin typeface="Tahoma" pitchFamily="34" charset="0"/>
              </a:rPr>
              <a:t>Discuss the primary components of corporate governance.</a:t>
            </a:r>
          </a:p>
        </p:txBody>
      </p:sp>
      <p:pic>
        <p:nvPicPr>
          <p:cNvPr id="65541" name="Picture 4" descr="j02991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495800"/>
            <a:ext cx="1100138"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96E8DBD5-562E-4170-B9A7-EA77B86EFFC0}" type="slidenum">
              <a:rPr lang="en-US" smtClean="0">
                <a:solidFill>
                  <a:srgbClr val="490C00"/>
                </a:solidFill>
              </a:rPr>
              <a:pPr eaLnBrk="1" hangingPunct="1"/>
              <a:t>48</a:t>
            </a:fld>
            <a:endParaRPr lang="en-US" smtClean="0">
              <a:solidFill>
                <a:srgbClr val="490C00"/>
              </a:solidFill>
            </a:endParaRPr>
          </a:p>
        </p:txBody>
      </p:sp>
      <p:sp>
        <p:nvSpPr>
          <p:cNvPr id="66563" name="Rectangle 2"/>
          <p:cNvSpPr>
            <a:spLocks noGrp="1" noChangeArrowheads="1"/>
          </p:cNvSpPr>
          <p:nvPr>
            <p:ph type="title"/>
          </p:nvPr>
        </p:nvSpPr>
        <p:spPr/>
        <p:txBody>
          <a:bodyPr/>
          <a:lstStyle/>
          <a:p>
            <a:pPr eaLnBrk="1" hangingPunct="1"/>
            <a:r>
              <a:rPr lang="en-US" smtClean="0"/>
              <a:t>Corporate Governance</a:t>
            </a:r>
          </a:p>
        </p:txBody>
      </p:sp>
      <p:sp>
        <p:nvSpPr>
          <p:cNvPr id="44036" name="Rectangle 3"/>
          <p:cNvSpPr>
            <a:spLocks noGrp="1" noChangeArrowheads="1"/>
          </p:cNvSpPr>
          <p:nvPr>
            <p:ph type="body" idx="1"/>
          </p:nvPr>
        </p:nvSpPr>
        <p:spPr/>
        <p:txBody>
          <a:bodyPr/>
          <a:lstStyle/>
          <a:p>
            <a:pPr algn="ctr" eaLnBrk="1" hangingPunct="1">
              <a:buFontTx/>
              <a:buNone/>
              <a:defRPr/>
            </a:pPr>
            <a:r>
              <a:rPr lang="en-US" i="1" dirty="0" smtClean="0">
                <a:solidFill>
                  <a:schemeClr val="accent6">
                    <a:lumMod val="60000"/>
                    <a:lumOff val="40000"/>
                  </a:schemeClr>
                </a:solidFill>
              </a:rPr>
              <a:t>Corporate governance</a:t>
            </a:r>
            <a:r>
              <a:rPr lang="en-US" dirty="0" smtClean="0">
                <a:solidFill>
                  <a:schemeClr val="accent6">
                    <a:lumMod val="60000"/>
                    <a:lumOff val="40000"/>
                  </a:schemeClr>
                </a:solidFill>
              </a:rPr>
              <a:t> is the set of relationships between the board of directors, management, shareholders, auditors, and other stakeholders that determines how a company is operated.</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3732C80E-1854-43FB-B049-E6B8643EE4E2}" type="slidenum">
              <a:rPr lang="en-US" smtClean="0">
                <a:solidFill>
                  <a:srgbClr val="490C00"/>
                </a:solidFill>
              </a:rPr>
              <a:pPr eaLnBrk="1" hangingPunct="1"/>
              <a:t>49</a:t>
            </a:fld>
            <a:endParaRPr lang="en-US" smtClean="0">
              <a:solidFill>
                <a:srgbClr val="490C00"/>
              </a:solidFill>
            </a:endParaRPr>
          </a:p>
        </p:txBody>
      </p:sp>
      <p:sp>
        <p:nvSpPr>
          <p:cNvPr id="67587" name="Rectangle 2"/>
          <p:cNvSpPr>
            <a:spLocks noGrp="1" noChangeArrowheads="1"/>
          </p:cNvSpPr>
          <p:nvPr>
            <p:ph type="title"/>
          </p:nvPr>
        </p:nvSpPr>
        <p:spPr/>
        <p:txBody>
          <a:bodyPr/>
          <a:lstStyle/>
          <a:p>
            <a:pPr eaLnBrk="1" hangingPunct="1"/>
            <a:r>
              <a:rPr lang="en-US" smtClean="0"/>
              <a:t>Importance of Ethics</a:t>
            </a:r>
          </a:p>
        </p:txBody>
      </p:sp>
      <p:sp>
        <p:nvSpPr>
          <p:cNvPr id="45060" name="Rectangle 3"/>
          <p:cNvSpPr>
            <a:spLocks noGrp="1" noChangeArrowheads="1"/>
          </p:cNvSpPr>
          <p:nvPr>
            <p:ph type="body" idx="1"/>
          </p:nvPr>
        </p:nvSpPr>
        <p:spPr>
          <a:xfrm>
            <a:off x="685800" y="1752600"/>
            <a:ext cx="6096000" cy="4572000"/>
          </a:xfrm>
        </p:spPr>
        <p:txBody>
          <a:bodyPr/>
          <a:lstStyle/>
          <a:p>
            <a:pPr eaLnBrk="1" hangingPunct="1">
              <a:defRPr/>
            </a:pPr>
            <a:r>
              <a:rPr lang="en-US" dirty="0" smtClean="0">
                <a:solidFill>
                  <a:schemeClr val="accent6">
                    <a:lumMod val="60000"/>
                    <a:lumOff val="40000"/>
                  </a:schemeClr>
                </a:solidFill>
              </a:rPr>
              <a:t>The accountant’s role requires trust and credibility.		</a:t>
            </a:r>
          </a:p>
          <a:p>
            <a:pPr eaLnBrk="1" hangingPunct="1">
              <a:defRPr/>
            </a:pPr>
            <a:r>
              <a:rPr lang="en-US" dirty="0" smtClean="0">
                <a:solidFill>
                  <a:schemeClr val="accent6">
                    <a:lumMod val="60000"/>
                    <a:lumOff val="40000"/>
                  </a:schemeClr>
                </a:solidFill>
              </a:rPr>
              <a:t>Accounting information is worthless if the accountant is not trustworthy.</a:t>
            </a:r>
          </a:p>
          <a:p>
            <a:pPr eaLnBrk="1" hangingPunct="1">
              <a:defRPr/>
            </a:pPr>
            <a:r>
              <a:rPr lang="en-US" dirty="0" smtClean="0">
                <a:solidFill>
                  <a:schemeClr val="accent6">
                    <a:lumMod val="60000"/>
                    <a:lumOff val="40000"/>
                  </a:schemeClr>
                </a:solidFill>
              </a:rPr>
              <a:t>Therefore, the accounting profession requires high ethical standards.</a:t>
            </a:r>
          </a:p>
        </p:txBody>
      </p:sp>
      <p:pic>
        <p:nvPicPr>
          <p:cNvPr id="5" name="Picture 5" descr="C:\Program Files\Microsoft Office\MEDIA\CAGCAT10\j0300840.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2819400"/>
            <a:ext cx="1814513"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3" name="Rectangle 4"/>
          <p:cNvSpPr>
            <a:spLocks noGrp="1" noChangeArrowheads="1"/>
          </p:cNvSpPr>
          <p:nvPr>
            <p:ph type="title"/>
          </p:nvPr>
        </p:nvSpPr>
        <p:spPr>
          <a:noFill/>
        </p:spPr>
        <p:txBody>
          <a:bodyPr lIns="90488" tIns="44450" rIns="90488" bIns="44450" anchor="t"/>
          <a:lstStyle/>
          <a:p>
            <a:pPr eaLnBrk="1" hangingPunct="1"/>
            <a:r>
              <a:rPr lang="en-US" smtClean="0"/>
              <a:t>Examples of Accrual Events</a:t>
            </a:r>
          </a:p>
        </p:txBody>
      </p:sp>
      <p:sp>
        <p:nvSpPr>
          <p:cNvPr id="221189" name="Rectangle 5" descr="Rectangle: Click to edit Master text styles&#10;Second level&#10;Third level&#10;Fourth level&#10;Fifth level"/>
          <p:cNvSpPr>
            <a:spLocks noGrp="1" noChangeArrowheads="1"/>
          </p:cNvSpPr>
          <p:nvPr>
            <p:ph type="body" idx="1"/>
          </p:nvPr>
        </p:nvSpPr>
        <p:spPr>
          <a:xfrm>
            <a:off x="609600" y="1371600"/>
            <a:ext cx="8229600" cy="5181600"/>
          </a:xfrm>
          <a:solidFill>
            <a:srgbClr val="E4EBFE"/>
          </a:solidFill>
        </p:spPr>
        <p:txBody>
          <a:bodyPr lIns="90488" tIns="44450" rIns="90488" bIns="44450"/>
          <a:lstStyle/>
          <a:p>
            <a:pPr eaLnBrk="1" hangingPunct="1">
              <a:lnSpc>
                <a:spcPct val="95000"/>
              </a:lnSpc>
            </a:pPr>
            <a:r>
              <a:rPr lang="en-US" smtClean="0"/>
              <a:t>	Sales made “on account”</a:t>
            </a:r>
          </a:p>
          <a:p>
            <a:pPr eaLnBrk="1" hangingPunct="1">
              <a:lnSpc>
                <a:spcPct val="95000"/>
              </a:lnSpc>
            </a:pPr>
            <a:r>
              <a:rPr lang="en-US" smtClean="0"/>
              <a:t>	Purchases made “on credit”</a:t>
            </a:r>
          </a:p>
          <a:p>
            <a:pPr eaLnBrk="1" hangingPunct="1">
              <a:lnSpc>
                <a:spcPct val="95000"/>
              </a:lnSpc>
            </a:pPr>
            <a:r>
              <a:rPr lang="en-US" smtClean="0"/>
              <a:t>	Wages expense for employees</a:t>
            </a:r>
          </a:p>
          <a:p>
            <a:pPr lvl="2" eaLnBrk="1" hangingPunct="1">
              <a:lnSpc>
                <a:spcPct val="95000"/>
              </a:lnSpc>
            </a:pPr>
            <a:r>
              <a:rPr lang="en-US" smtClean="0"/>
              <a:t>when they’ve worked but you haven’t yet paid them</a:t>
            </a:r>
          </a:p>
          <a:p>
            <a:pPr eaLnBrk="1" hangingPunct="1">
              <a:lnSpc>
                <a:spcPct val="95000"/>
              </a:lnSpc>
            </a:pPr>
            <a:r>
              <a:rPr lang="en-US" smtClean="0"/>
              <a:t>Interest on money borrowed or lent</a:t>
            </a:r>
          </a:p>
          <a:p>
            <a:pPr lvl="2" eaLnBrk="1" hangingPunct="1">
              <a:lnSpc>
                <a:spcPct val="95000"/>
              </a:lnSpc>
            </a:pPr>
            <a:r>
              <a:rPr lang="en-US" smtClean="0"/>
              <a:t>when time has passed (so interest has been</a:t>
            </a:r>
          </a:p>
          <a:p>
            <a:pPr lvl="2" eaLnBrk="1" hangingPunct="1">
              <a:lnSpc>
                <a:spcPct val="95000"/>
              </a:lnSpc>
              <a:buFont typeface="Wingdings" pitchFamily="2" charset="2"/>
              <a:buNone/>
            </a:pPr>
            <a:r>
              <a:rPr lang="en-US" smtClean="0"/>
              <a:t>   earned by the lender) but the actual cash</a:t>
            </a:r>
          </a:p>
          <a:p>
            <a:pPr lvl="2" eaLnBrk="1" hangingPunct="1">
              <a:lnSpc>
                <a:spcPct val="95000"/>
              </a:lnSpc>
              <a:buFont typeface="Wingdings" pitchFamily="2" charset="2"/>
              <a:buNone/>
            </a:pPr>
            <a:r>
              <a:rPr lang="en-US" smtClean="0"/>
              <a:t>   for the interest has not changed hands</a:t>
            </a:r>
          </a:p>
          <a:p>
            <a:pPr eaLnBrk="1" hangingPunct="1">
              <a:lnSpc>
                <a:spcPct val="95000"/>
              </a:lnSpc>
            </a:pPr>
            <a:r>
              <a:rPr lang="en-US" smtClean="0"/>
              <a:t>Income tax expense</a:t>
            </a:r>
          </a:p>
          <a:p>
            <a:pPr lvl="2" eaLnBrk="1" hangingPunct="1">
              <a:lnSpc>
                <a:spcPct val="95000"/>
              </a:lnSpc>
            </a:pPr>
            <a:r>
              <a:rPr lang="en-US" smtClean="0"/>
              <a:t>when you owe it but haven’t yet paid the IRS</a:t>
            </a:r>
          </a:p>
        </p:txBody>
      </p:sp>
      <p:graphicFrame>
        <p:nvGraphicFramePr>
          <p:cNvPr id="221190" name="Object 6"/>
          <p:cNvGraphicFramePr>
            <a:graphicFrameLocks/>
          </p:cNvGraphicFramePr>
          <p:nvPr/>
        </p:nvGraphicFramePr>
        <p:xfrm>
          <a:off x="7543800" y="3200400"/>
          <a:ext cx="1331913" cy="1319213"/>
        </p:xfrm>
        <a:graphic>
          <a:graphicData uri="http://schemas.openxmlformats.org/presentationml/2006/ole">
            <p:oleObj spid="_x0000_s2056" name="Clip" r:id="rId4" imgW="3137261" imgH="3107437" progId="">
              <p:embed/>
            </p:oleObj>
          </a:graphicData>
        </a:graphic>
      </p:graphicFrame>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1189">
                                            <p:txEl>
                                              <p:pRg st="0" end="0"/>
                                            </p:txEl>
                                          </p:spTgt>
                                        </p:tgtEl>
                                        <p:attrNameLst>
                                          <p:attrName>style.visibility</p:attrName>
                                        </p:attrNameLst>
                                      </p:cBhvr>
                                      <p:to>
                                        <p:strVal val="visible"/>
                                      </p:to>
                                    </p:set>
                                    <p:animEffect transition="in" filter="blinds(horizontal)">
                                      <p:cBhvr>
                                        <p:cTn id="7" dur="500"/>
                                        <p:tgtEl>
                                          <p:spTgt spid="221189">
                                            <p:txEl>
                                              <p:pRg st="0" end="0"/>
                                            </p:txEl>
                                          </p:spTgt>
                                        </p:tgtEl>
                                      </p:cBhvr>
                                    </p:animEffect>
                                  </p:childTnLst>
                                  <p:subTnLst>
                                    <p:animClr clrSpc="rgb" dir="cw">
                                      <p:cBhvr override="childStyle">
                                        <p:cTn dur="1" fill="hold" display="0" masterRel="nextClick" afterEffect="1"/>
                                        <p:tgtEl>
                                          <p:spTgt spid="221189">
                                            <p:txEl>
                                              <p:pRg st="0" end="0"/>
                                            </p:txEl>
                                          </p:spTgt>
                                        </p:tgtEl>
                                        <p:attrNameLst>
                                          <p:attrName>ppt_c</p:attrName>
                                        </p:attrNameLst>
                                      </p:cBhvr>
                                      <p:to>
                                        <a:srgbClr val="1204C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1189">
                                            <p:txEl>
                                              <p:pRg st="1" end="1"/>
                                            </p:txEl>
                                          </p:spTgt>
                                        </p:tgtEl>
                                        <p:attrNameLst>
                                          <p:attrName>style.visibility</p:attrName>
                                        </p:attrNameLst>
                                      </p:cBhvr>
                                      <p:to>
                                        <p:strVal val="visible"/>
                                      </p:to>
                                    </p:set>
                                    <p:animEffect transition="in" filter="blinds(horizontal)">
                                      <p:cBhvr>
                                        <p:cTn id="12" dur="500"/>
                                        <p:tgtEl>
                                          <p:spTgt spid="221189">
                                            <p:txEl>
                                              <p:pRg st="1" end="1"/>
                                            </p:txEl>
                                          </p:spTgt>
                                        </p:tgtEl>
                                      </p:cBhvr>
                                    </p:animEffect>
                                  </p:childTnLst>
                                  <p:subTnLst>
                                    <p:animClr clrSpc="rgb" dir="cw">
                                      <p:cBhvr override="childStyle">
                                        <p:cTn dur="1" fill="hold" display="0" masterRel="nextClick" afterEffect="1"/>
                                        <p:tgtEl>
                                          <p:spTgt spid="221189">
                                            <p:txEl>
                                              <p:pRg st="1" end="1"/>
                                            </p:txEl>
                                          </p:spTgt>
                                        </p:tgtEl>
                                        <p:attrNameLst>
                                          <p:attrName>ppt_c</p:attrName>
                                        </p:attrNameLst>
                                      </p:cBhvr>
                                      <p:to>
                                        <a:srgbClr val="1204C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1189">
                                            <p:txEl>
                                              <p:pRg st="2" end="2"/>
                                            </p:txEl>
                                          </p:spTgt>
                                        </p:tgtEl>
                                        <p:attrNameLst>
                                          <p:attrName>style.visibility</p:attrName>
                                        </p:attrNameLst>
                                      </p:cBhvr>
                                      <p:to>
                                        <p:strVal val="visible"/>
                                      </p:to>
                                    </p:set>
                                    <p:animEffect transition="in" filter="blinds(horizontal)">
                                      <p:cBhvr>
                                        <p:cTn id="17" dur="500"/>
                                        <p:tgtEl>
                                          <p:spTgt spid="221189">
                                            <p:txEl>
                                              <p:pRg st="2" end="2"/>
                                            </p:txEl>
                                          </p:spTgt>
                                        </p:tgtEl>
                                      </p:cBhvr>
                                    </p:animEffect>
                                  </p:childTnLst>
                                  <p:subTnLst>
                                    <p:animClr clrSpc="rgb" dir="cw">
                                      <p:cBhvr override="childStyle">
                                        <p:cTn dur="1" fill="hold" display="0" masterRel="nextClick" afterEffect="1"/>
                                        <p:tgtEl>
                                          <p:spTgt spid="221189">
                                            <p:txEl>
                                              <p:pRg st="2" end="2"/>
                                            </p:txEl>
                                          </p:spTgt>
                                        </p:tgtEl>
                                        <p:attrNameLst>
                                          <p:attrName>ppt_c</p:attrName>
                                        </p:attrNameLst>
                                      </p:cBhvr>
                                      <p:to>
                                        <a:srgbClr val="1204C6"/>
                                      </p:to>
                                    </p:animClr>
                                  </p:subTnLst>
                                </p:cTn>
                              </p:par>
                              <p:par>
                                <p:cTn id="18" presetID="3" presetClass="entr" presetSubtype="10" fill="hold" grpId="0" nodeType="withEffect">
                                  <p:stCondLst>
                                    <p:cond delay="0"/>
                                  </p:stCondLst>
                                  <p:childTnLst>
                                    <p:set>
                                      <p:cBhvr>
                                        <p:cTn id="19" dur="1" fill="hold">
                                          <p:stCondLst>
                                            <p:cond delay="0"/>
                                          </p:stCondLst>
                                        </p:cTn>
                                        <p:tgtEl>
                                          <p:spTgt spid="221189">
                                            <p:txEl>
                                              <p:pRg st="3" end="3"/>
                                            </p:txEl>
                                          </p:spTgt>
                                        </p:tgtEl>
                                        <p:attrNameLst>
                                          <p:attrName>style.visibility</p:attrName>
                                        </p:attrNameLst>
                                      </p:cBhvr>
                                      <p:to>
                                        <p:strVal val="visible"/>
                                      </p:to>
                                    </p:set>
                                    <p:animEffect transition="in" filter="blinds(horizontal)">
                                      <p:cBhvr>
                                        <p:cTn id="20" dur="500"/>
                                        <p:tgtEl>
                                          <p:spTgt spid="221189">
                                            <p:txEl>
                                              <p:pRg st="3" end="3"/>
                                            </p:txEl>
                                          </p:spTgt>
                                        </p:tgtEl>
                                      </p:cBhvr>
                                    </p:animEffect>
                                  </p:childTnLst>
                                  <p:subTnLst>
                                    <p:animClr clrSpc="rgb" dir="cw">
                                      <p:cBhvr override="childStyle">
                                        <p:cTn dur="1" fill="hold" display="0" masterRel="nextClick" afterEffect="1"/>
                                        <p:tgtEl>
                                          <p:spTgt spid="221189">
                                            <p:txEl>
                                              <p:pRg st="3" end="3"/>
                                            </p:txEl>
                                          </p:spTgt>
                                        </p:tgtEl>
                                        <p:attrNameLst>
                                          <p:attrName>ppt_c</p:attrName>
                                        </p:attrNameLst>
                                      </p:cBhvr>
                                      <p:to>
                                        <a:srgbClr val="1204C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1189">
                                            <p:txEl>
                                              <p:pRg st="4" end="4"/>
                                            </p:txEl>
                                          </p:spTgt>
                                        </p:tgtEl>
                                        <p:attrNameLst>
                                          <p:attrName>style.visibility</p:attrName>
                                        </p:attrNameLst>
                                      </p:cBhvr>
                                      <p:to>
                                        <p:strVal val="visible"/>
                                      </p:to>
                                    </p:set>
                                    <p:animEffect transition="in" filter="blinds(horizontal)">
                                      <p:cBhvr>
                                        <p:cTn id="25" dur="500"/>
                                        <p:tgtEl>
                                          <p:spTgt spid="221189">
                                            <p:txEl>
                                              <p:pRg st="4" end="4"/>
                                            </p:txEl>
                                          </p:spTgt>
                                        </p:tgtEl>
                                      </p:cBhvr>
                                    </p:animEffect>
                                  </p:childTnLst>
                                  <p:subTnLst>
                                    <p:animClr clrSpc="rgb" dir="cw">
                                      <p:cBhvr override="childStyle">
                                        <p:cTn dur="1" fill="hold" display="0" masterRel="nextClick" afterEffect="1"/>
                                        <p:tgtEl>
                                          <p:spTgt spid="221189">
                                            <p:txEl>
                                              <p:pRg st="4" end="4"/>
                                            </p:txEl>
                                          </p:spTgt>
                                        </p:tgtEl>
                                        <p:attrNameLst>
                                          <p:attrName>ppt_c</p:attrName>
                                        </p:attrNameLst>
                                      </p:cBhvr>
                                      <p:to>
                                        <a:srgbClr val="1204C6"/>
                                      </p:to>
                                    </p:animClr>
                                  </p:subTnLst>
                                </p:cTn>
                              </p:par>
                              <p:par>
                                <p:cTn id="26" presetID="3" presetClass="entr" presetSubtype="10" fill="hold" grpId="0" nodeType="withEffect">
                                  <p:stCondLst>
                                    <p:cond delay="0"/>
                                  </p:stCondLst>
                                  <p:childTnLst>
                                    <p:set>
                                      <p:cBhvr>
                                        <p:cTn id="27" dur="1" fill="hold">
                                          <p:stCondLst>
                                            <p:cond delay="0"/>
                                          </p:stCondLst>
                                        </p:cTn>
                                        <p:tgtEl>
                                          <p:spTgt spid="221189">
                                            <p:txEl>
                                              <p:pRg st="5" end="5"/>
                                            </p:txEl>
                                          </p:spTgt>
                                        </p:tgtEl>
                                        <p:attrNameLst>
                                          <p:attrName>style.visibility</p:attrName>
                                        </p:attrNameLst>
                                      </p:cBhvr>
                                      <p:to>
                                        <p:strVal val="visible"/>
                                      </p:to>
                                    </p:set>
                                    <p:animEffect transition="in" filter="blinds(horizontal)">
                                      <p:cBhvr>
                                        <p:cTn id="28" dur="500"/>
                                        <p:tgtEl>
                                          <p:spTgt spid="221189">
                                            <p:txEl>
                                              <p:pRg st="5" end="5"/>
                                            </p:txEl>
                                          </p:spTgt>
                                        </p:tgtEl>
                                      </p:cBhvr>
                                    </p:animEffect>
                                  </p:childTnLst>
                                  <p:subTnLst>
                                    <p:animClr clrSpc="rgb" dir="cw">
                                      <p:cBhvr override="childStyle">
                                        <p:cTn dur="1" fill="hold" display="0" masterRel="nextClick" afterEffect="1"/>
                                        <p:tgtEl>
                                          <p:spTgt spid="221189">
                                            <p:txEl>
                                              <p:pRg st="5" end="5"/>
                                            </p:txEl>
                                          </p:spTgt>
                                        </p:tgtEl>
                                        <p:attrNameLst>
                                          <p:attrName>ppt_c</p:attrName>
                                        </p:attrNameLst>
                                      </p:cBhvr>
                                      <p:to>
                                        <a:srgbClr val="1204C6"/>
                                      </p:to>
                                    </p:animClr>
                                  </p:subTnLst>
                                </p:cTn>
                              </p:par>
                              <p:par>
                                <p:cTn id="29" presetID="3" presetClass="entr" presetSubtype="10" fill="hold" grpId="0" nodeType="withEffect">
                                  <p:stCondLst>
                                    <p:cond delay="0"/>
                                  </p:stCondLst>
                                  <p:childTnLst>
                                    <p:set>
                                      <p:cBhvr>
                                        <p:cTn id="30" dur="1" fill="hold">
                                          <p:stCondLst>
                                            <p:cond delay="0"/>
                                          </p:stCondLst>
                                        </p:cTn>
                                        <p:tgtEl>
                                          <p:spTgt spid="221189">
                                            <p:txEl>
                                              <p:pRg st="6" end="6"/>
                                            </p:txEl>
                                          </p:spTgt>
                                        </p:tgtEl>
                                        <p:attrNameLst>
                                          <p:attrName>style.visibility</p:attrName>
                                        </p:attrNameLst>
                                      </p:cBhvr>
                                      <p:to>
                                        <p:strVal val="visible"/>
                                      </p:to>
                                    </p:set>
                                    <p:animEffect transition="in" filter="blinds(horizontal)">
                                      <p:cBhvr>
                                        <p:cTn id="31" dur="500"/>
                                        <p:tgtEl>
                                          <p:spTgt spid="221189">
                                            <p:txEl>
                                              <p:pRg st="6" end="6"/>
                                            </p:txEl>
                                          </p:spTgt>
                                        </p:tgtEl>
                                      </p:cBhvr>
                                    </p:animEffect>
                                  </p:childTnLst>
                                  <p:subTnLst>
                                    <p:animClr clrSpc="rgb" dir="cw">
                                      <p:cBhvr override="childStyle">
                                        <p:cTn dur="1" fill="hold" display="0" masterRel="nextClick" afterEffect="1"/>
                                        <p:tgtEl>
                                          <p:spTgt spid="221189">
                                            <p:txEl>
                                              <p:pRg st="6" end="6"/>
                                            </p:txEl>
                                          </p:spTgt>
                                        </p:tgtEl>
                                        <p:attrNameLst>
                                          <p:attrName>ppt_c</p:attrName>
                                        </p:attrNameLst>
                                      </p:cBhvr>
                                      <p:to>
                                        <a:srgbClr val="1204C6"/>
                                      </p:to>
                                    </p:animClr>
                                  </p:subTnLst>
                                </p:cTn>
                              </p:par>
                              <p:par>
                                <p:cTn id="32" presetID="3" presetClass="entr" presetSubtype="10" fill="hold" grpId="0" nodeType="withEffect">
                                  <p:stCondLst>
                                    <p:cond delay="0"/>
                                  </p:stCondLst>
                                  <p:childTnLst>
                                    <p:set>
                                      <p:cBhvr>
                                        <p:cTn id="33" dur="1" fill="hold">
                                          <p:stCondLst>
                                            <p:cond delay="0"/>
                                          </p:stCondLst>
                                        </p:cTn>
                                        <p:tgtEl>
                                          <p:spTgt spid="221189">
                                            <p:txEl>
                                              <p:pRg st="7" end="7"/>
                                            </p:txEl>
                                          </p:spTgt>
                                        </p:tgtEl>
                                        <p:attrNameLst>
                                          <p:attrName>style.visibility</p:attrName>
                                        </p:attrNameLst>
                                      </p:cBhvr>
                                      <p:to>
                                        <p:strVal val="visible"/>
                                      </p:to>
                                    </p:set>
                                    <p:animEffect transition="in" filter="blinds(horizontal)">
                                      <p:cBhvr>
                                        <p:cTn id="34" dur="500"/>
                                        <p:tgtEl>
                                          <p:spTgt spid="221189">
                                            <p:txEl>
                                              <p:pRg st="7" end="7"/>
                                            </p:txEl>
                                          </p:spTgt>
                                        </p:tgtEl>
                                      </p:cBhvr>
                                    </p:animEffect>
                                  </p:childTnLst>
                                  <p:subTnLst>
                                    <p:animClr clrSpc="rgb" dir="cw">
                                      <p:cBhvr override="childStyle">
                                        <p:cTn dur="1" fill="hold" display="0" masterRel="nextClick" afterEffect="1"/>
                                        <p:tgtEl>
                                          <p:spTgt spid="221189">
                                            <p:txEl>
                                              <p:pRg st="7" end="7"/>
                                            </p:txEl>
                                          </p:spTgt>
                                        </p:tgtEl>
                                        <p:attrNameLst>
                                          <p:attrName>ppt_c</p:attrName>
                                        </p:attrNameLst>
                                      </p:cBhvr>
                                      <p:to>
                                        <a:srgbClr val="1204C6"/>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1189">
                                            <p:txEl>
                                              <p:pRg st="8" end="8"/>
                                            </p:txEl>
                                          </p:spTgt>
                                        </p:tgtEl>
                                        <p:attrNameLst>
                                          <p:attrName>style.visibility</p:attrName>
                                        </p:attrNameLst>
                                      </p:cBhvr>
                                      <p:to>
                                        <p:strVal val="visible"/>
                                      </p:to>
                                    </p:set>
                                    <p:animEffect transition="in" filter="blinds(horizontal)">
                                      <p:cBhvr>
                                        <p:cTn id="39" dur="500"/>
                                        <p:tgtEl>
                                          <p:spTgt spid="221189">
                                            <p:txEl>
                                              <p:pRg st="8" end="8"/>
                                            </p:txEl>
                                          </p:spTgt>
                                        </p:tgtEl>
                                      </p:cBhvr>
                                    </p:animEffect>
                                  </p:childTnLst>
                                  <p:subTnLst>
                                    <p:animClr clrSpc="rgb" dir="cw">
                                      <p:cBhvr override="childStyle">
                                        <p:cTn dur="1" fill="hold" display="0" masterRel="nextClick" afterEffect="1"/>
                                        <p:tgtEl>
                                          <p:spTgt spid="221189">
                                            <p:txEl>
                                              <p:pRg st="8" end="8"/>
                                            </p:txEl>
                                          </p:spTgt>
                                        </p:tgtEl>
                                        <p:attrNameLst>
                                          <p:attrName>ppt_c</p:attrName>
                                        </p:attrNameLst>
                                      </p:cBhvr>
                                      <p:to>
                                        <a:srgbClr val="1204C6"/>
                                      </p:to>
                                    </p:animClr>
                                  </p:subTnLst>
                                </p:cTn>
                              </p:par>
                              <p:par>
                                <p:cTn id="40" presetID="3" presetClass="entr" presetSubtype="10" fill="hold" grpId="0" nodeType="withEffect">
                                  <p:stCondLst>
                                    <p:cond delay="0"/>
                                  </p:stCondLst>
                                  <p:childTnLst>
                                    <p:set>
                                      <p:cBhvr>
                                        <p:cTn id="41" dur="1" fill="hold">
                                          <p:stCondLst>
                                            <p:cond delay="0"/>
                                          </p:stCondLst>
                                        </p:cTn>
                                        <p:tgtEl>
                                          <p:spTgt spid="221189">
                                            <p:txEl>
                                              <p:pRg st="9" end="9"/>
                                            </p:txEl>
                                          </p:spTgt>
                                        </p:tgtEl>
                                        <p:attrNameLst>
                                          <p:attrName>style.visibility</p:attrName>
                                        </p:attrNameLst>
                                      </p:cBhvr>
                                      <p:to>
                                        <p:strVal val="visible"/>
                                      </p:to>
                                    </p:set>
                                    <p:animEffect transition="in" filter="blinds(horizontal)">
                                      <p:cBhvr>
                                        <p:cTn id="42" dur="500"/>
                                        <p:tgtEl>
                                          <p:spTgt spid="221189">
                                            <p:txEl>
                                              <p:pRg st="9" end="9"/>
                                            </p:txEl>
                                          </p:spTgt>
                                        </p:tgtEl>
                                      </p:cBhvr>
                                    </p:animEffect>
                                  </p:childTnLst>
                                  <p:subTnLst>
                                    <p:animClr clrSpc="rgb" dir="cw">
                                      <p:cBhvr override="childStyle">
                                        <p:cTn dur="1" fill="hold" display="0" masterRel="nextClick" afterEffect="1"/>
                                        <p:tgtEl>
                                          <p:spTgt spid="221189">
                                            <p:txEl>
                                              <p:pRg st="9" end="9"/>
                                            </p:txEl>
                                          </p:spTgt>
                                        </p:tgtEl>
                                        <p:attrNameLst>
                                          <p:attrName>ppt_c</p:attrName>
                                        </p:attrNameLst>
                                      </p:cBhvr>
                                      <p:to>
                                        <a:srgbClr val="1204C6"/>
                                      </p:to>
                                    </p:animClr>
                                  </p:subTnLst>
                                </p:cTn>
                              </p:par>
                            </p:childTnLst>
                          </p:cTn>
                        </p:par>
                        <p:par>
                          <p:cTn id="43" fill="hold" nodeType="afterGroup">
                            <p:stCondLst>
                              <p:cond delay="500"/>
                            </p:stCondLst>
                            <p:childTnLst>
                              <p:par>
                                <p:cTn id="44" presetID="15" presetClass="entr" presetSubtype="0" fill="hold" nodeType="afterEffect">
                                  <p:stCondLst>
                                    <p:cond delay="0"/>
                                  </p:stCondLst>
                                  <p:childTnLst>
                                    <p:set>
                                      <p:cBhvr>
                                        <p:cTn id="45" dur="1" fill="hold">
                                          <p:stCondLst>
                                            <p:cond delay="0"/>
                                          </p:stCondLst>
                                        </p:cTn>
                                        <p:tgtEl>
                                          <p:spTgt spid="221190"/>
                                        </p:tgtEl>
                                        <p:attrNameLst>
                                          <p:attrName>style.visibility</p:attrName>
                                        </p:attrNameLst>
                                      </p:cBhvr>
                                      <p:to>
                                        <p:strVal val="visible"/>
                                      </p:to>
                                    </p:set>
                                    <p:anim calcmode="lin" valueType="num">
                                      <p:cBhvr>
                                        <p:cTn id="46" dur="1000" fill="hold"/>
                                        <p:tgtEl>
                                          <p:spTgt spid="221190"/>
                                        </p:tgtEl>
                                        <p:attrNameLst>
                                          <p:attrName>ppt_w</p:attrName>
                                        </p:attrNameLst>
                                      </p:cBhvr>
                                      <p:tavLst>
                                        <p:tav tm="0">
                                          <p:val>
                                            <p:fltVal val="0"/>
                                          </p:val>
                                        </p:tav>
                                        <p:tav tm="100000">
                                          <p:val>
                                            <p:strVal val="#ppt_w"/>
                                          </p:val>
                                        </p:tav>
                                      </p:tavLst>
                                    </p:anim>
                                    <p:anim calcmode="lin" valueType="num">
                                      <p:cBhvr>
                                        <p:cTn id="47" dur="1000" fill="hold"/>
                                        <p:tgtEl>
                                          <p:spTgt spid="221190"/>
                                        </p:tgtEl>
                                        <p:attrNameLst>
                                          <p:attrName>ppt_h</p:attrName>
                                        </p:attrNameLst>
                                      </p:cBhvr>
                                      <p:tavLst>
                                        <p:tav tm="0">
                                          <p:val>
                                            <p:fltVal val="0"/>
                                          </p:val>
                                        </p:tav>
                                        <p:tav tm="100000">
                                          <p:val>
                                            <p:strVal val="#ppt_h"/>
                                          </p:val>
                                        </p:tav>
                                      </p:tavLst>
                                    </p:anim>
                                    <p:anim calcmode="lin" valueType="num">
                                      <p:cBhvr>
                                        <p:cTn id="48" dur="1000" fill="hold"/>
                                        <p:tgtEl>
                                          <p:spTgt spid="221190"/>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211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BE34677E-5489-4107-BA9C-CD84540FB854}" type="slidenum">
              <a:rPr lang="en-US" smtClean="0">
                <a:solidFill>
                  <a:srgbClr val="490C00"/>
                </a:solidFill>
              </a:rPr>
              <a:pPr eaLnBrk="1" hangingPunct="1"/>
              <a:t>50</a:t>
            </a:fld>
            <a:endParaRPr lang="en-US" smtClean="0">
              <a:solidFill>
                <a:srgbClr val="490C00"/>
              </a:solidFill>
            </a:endParaRPr>
          </a:p>
        </p:txBody>
      </p:sp>
      <p:sp>
        <p:nvSpPr>
          <p:cNvPr id="68611" name="Rectangle 2"/>
          <p:cNvSpPr>
            <a:spLocks noGrp="1" noChangeArrowheads="1"/>
          </p:cNvSpPr>
          <p:nvPr>
            <p:ph type="title"/>
          </p:nvPr>
        </p:nvSpPr>
        <p:spPr/>
        <p:txBody>
          <a:bodyPr/>
          <a:lstStyle/>
          <a:p>
            <a:pPr eaLnBrk="1" hangingPunct="1"/>
            <a:r>
              <a:rPr lang="en-US" sz="4000" smtClean="0"/>
              <a:t>AICPA Code of Professional Conduct</a:t>
            </a:r>
          </a:p>
        </p:txBody>
      </p:sp>
      <p:sp>
        <p:nvSpPr>
          <p:cNvPr id="46084" name="Rectangle 3"/>
          <p:cNvSpPr>
            <a:spLocks noGrp="1" noChangeArrowheads="1"/>
          </p:cNvSpPr>
          <p:nvPr>
            <p:ph type="body" idx="1"/>
          </p:nvPr>
        </p:nvSpPr>
        <p:spPr/>
        <p:txBody>
          <a:bodyPr/>
          <a:lstStyle/>
          <a:p>
            <a:pPr eaLnBrk="1" hangingPunct="1">
              <a:buFontTx/>
              <a:buNone/>
              <a:defRPr/>
            </a:pPr>
            <a:r>
              <a:rPr lang="en-US" sz="2800" dirty="0" smtClean="0">
                <a:solidFill>
                  <a:schemeClr val="accent6">
                    <a:lumMod val="60000"/>
                    <a:lumOff val="40000"/>
                  </a:schemeClr>
                </a:solidFill>
              </a:rPr>
              <a:t>Includes articles requiring CPAs to</a:t>
            </a:r>
          </a:p>
          <a:p>
            <a:pPr eaLnBrk="1" hangingPunct="1">
              <a:defRPr/>
            </a:pPr>
            <a:r>
              <a:rPr lang="en-US" sz="2800" dirty="0" smtClean="0">
                <a:solidFill>
                  <a:schemeClr val="accent6">
                    <a:lumMod val="60000"/>
                    <a:lumOff val="40000"/>
                  </a:schemeClr>
                </a:solidFill>
              </a:rPr>
              <a:t>Exercise sensitive professional and moral judgments.</a:t>
            </a:r>
          </a:p>
          <a:p>
            <a:pPr eaLnBrk="1" hangingPunct="1">
              <a:defRPr/>
            </a:pPr>
            <a:r>
              <a:rPr lang="en-US" sz="2800" dirty="0" smtClean="0">
                <a:solidFill>
                  <a:schemeClr val="accent6">
                    <a:lumMod val="60000"/>
                    <a:lumOff val="40000"/>
                  </a:schemeClr>
                </a:solidFill>
              </a:rPr>
              <a:t>Act in a way to serve the public interest.</a:t>
            </a:r>
          </a:p>
          <a:p>
            <a:pPr eaLnBrk="1" hangingPunct="1">
              <a:defRPr/>
            </a:pPr>
            <a:r>
              <a:rPr lang="en-US" sz="2800" dirty="0" smtClean="0">
                <a:solidFill>
                  <a:schemeClr val="accent6">
                    <a:lumMod val="60000"/>
                    <a:lumOff val="40000"/>
                  </a:schemeClr>
                </a:solidFill>
              </a:rPr>
              <a:t>Perform with the highest sense of integrity.</a:t>
            </a:r>
          </a:p>
          <a:p>
            <a:pPr eaLnBrk="1" hangingPunct="1">
              <a:defRPr/>
            </a:pPr>
            <a:r>
              <a:rPr lang="en-US" sz="2800" dirty="0" smtClean="0">
                <a:solidFill>
                  <a:schemeClr val="accent6">
                    <a:lumMod val="60000"/>
                    <a:lumOff val="40000"/>
                  </a:schemeClr>
                </a:solidFill>
              </a:rPr>
              <a:t>Be objective and independent, in fact and appearance.</a:t>
            </a:r>
          </a:p>
          <a:p>
            <a:pPr eaLnBrk="1" hangingPunct="1">
              <a:defRPr/>
            </a:pPr>
            <a:r>
              <a:rPr lang="en-US" sz="2800" dirty="0" smtClean="0">
                <a:solidFill>
                  <a:schemeClr val="accent6">
                    <a:lumMod val="60000"/>
                    <a:lumOff val="40000"/>
                  </a:schemeClr>
                </a:solidFill>
              </a:rPr>
              <a:t>Exercise due care.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Sarbanes-Oxley Act </a:t>
            </a:r>
          </a:p>
        </p:txBody>
      </p:sp>
      <p:sp>
        <p:nvSpPr>
          <p:cNvPr id="47107" name="Content Placeholder 2"/>
          <p:cNvSpPr>
            <a:spLocks noGrp="1"/>
          </p:cNvSpPr>
          <p:nvPr>
            <p:ph idx="1"/>
          </p:nvPr>
        </p:nvSpPr>
        <p:spPr/>
        <p:txBody>
          <a:bodyPr/>
          <a:lstStyle/>
          <a:p>
            <a:pPr eaLnBrk="1" hangingPunct="1">
              <a:defRPr/>
            </a:pPr>
            <a:r>
              <a:rPr lang="en-US" dirty="0" smtClean="0">
                <a:solidFill>
                  <a:schemeClr val="accent6">
                    <a:lumMod val="60000"/>
                    <a:lumOff val="40000"/>
                  </a:schemeClr>
                </a:solidFill>
              </a:rPr>
              <a:t>Prompted by the audit failures of Enron, WorldCom, and others</a:t>
            </a:r>
          </a:p>
          <a:p>
            <a:pPr eaLnBrk="1" hangingPunct="1">
              <a:defRPr/>
            </a:pPr>
            <a:r>
              <a:rPr lang="en-US" dirty="0" smtClean="0">
                <a:solidFill>
                  <a:schemeClr val="accent6">
                    <a:lumMod val="60000"/>
                    <a:lumOff val="40000"/>
                  </a:schemeClr>
                </a:solidFill>
              </a:rPr>
              <a:t>Key provisions:</a:t>
            </a:r>
          </a:p>
          <a:p>
            <a:pPr lvl="1" eaLnBrk="1" hangingPunct="1">
              <a:defRPr/>
            </a:pPr>
            <a:r>
              <a:rPr lang="en-US" dirty="0" smtClean="0">
                <a:solidFill>
                  <a:schemeClr val="accent6">
                    <a:lumMod val="60000"/>
                    <a:lumOff val="40000"/>
                  </a:schemeClr>
                </a:solidFill>
              </a:rPr>
              <a:t>Created the Public Company Accounting Oversight Board (PCAOB)</a:t>
            </a:r>
          </a:p>
          <a:p>
            <a:pPr lvl="1" eaLnBrk="1" hangingPunct="1">
              <a:defRPr/>
            </a:pPr>
            <a:r>
              <a:rPr lang="en-US" dirty="0" smtClean="0">
                <a:solidFill>
                  <a:schemeClr val="accent6">
                    <a:lumMod val="60000"/>
                    <a:lumOff val="40000"/>
                  </a:schemeClr>
                </a:solidFill>
              </a:rPr>
              <a:t>Requires management to certify financial statements</a:t>
            </a:r>
          </a:p>
          <a:p>
            <a:pPr lvl="1" eaLnBrk="1" hangingPunct="1">
              <a:defRPr/>
            </a:pPr>
            <a:r>
              <a:rPr lang="en-US" dirty="0" smtClean="0">
                <a:solidFill>
                  <a:schemeClr val="accent6">
                    <a:lumMod val="60000"/>
                    <a:lumOff val="40000"/>
                  </a:schemeClr>
                </a:solidFill>
              </a:rPr>
              <a:t>Imposes harsh penalties on management for violations</a:t>
            </a:r>
          </a:p>
        </p:txBody>
      </p:sp>
      <p:sp>
        <p:nvSpPr>
          <p:cNvPr id="6963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2A60ACC7-39A8-44C3-B019-1CFAF6599A77}" type="slidenum">
              <a:rPr lang="en-US" smtClean="0">
                <a:solidFill>
                  <a:srgbClr val="490C00"/>
                </a:solidFill>
              </a:rPr>
              <a:pPr eaLnBrk="1" hangingPunct="1"/>
              <a:t>51</a:t>
            </a:fld>
            <a:endParaRPr lang="en-US" smtClean="0">
              <a:solidFill>
                <a:srgbClr val="490C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DE0FC064-DB58-4B16-9CD1-3FF33C5388F5}" type="slidenum">
              <a:rPr lang="en-US" smtClean="0">
                <a:solidFill>
                  <a:srgbClr val="490C00"/>
                </a:solidFill>
              </a:rPr>
              <a:pPr eaLnBrk="1" hangingPunct="1"/>
              <a:t>52</a:t>
            </a:fld>
            <a:endParaRPr lang="en-US" smtClean="0">
              <a:solidFill>
                <a:srgbClr val="490C00"/>
              </a:solidFill>
            </a:endParaRPr>
          </a:p>
        </p:txBody>
      </p:sp>
      <p:sp>
        <p:nvSpPr>
          <p:cNvPr id="70659" name="Rectangle 2"/>
          <p:cNvSpPr>
            <a:spLocks noGrp="1" noChangeArrowheads="1"/>
          </p:cNvSpPr>
          <p:nvPr>
            <p:ph type="title"/>
          </p:nvPr>
        </p:nvSpPr>
        <p:spPr/>
        <p:txBody>
          <a:bodyPr/>
          <a:lstStyle/>
          <a:p>
            <a:pPr eaLnBrk="1" hangingPunct="1"/>
            <a:r>
              <a:rPr lang="en-US" smtClean="0"/>
              <a:t>The Fraud Triangle</a:t>
            </a:r>
          </a:p>
        </p:txBody>
      </p:sp>
      <p:sp>
        <p:nvSpPr>
          <p:cNvPr id="288771" name="Oval 3"/>
          <p:cNvSpPr>
            <a:spLocks noChangeArrowheads="1"/>
          </p:cNvSpPr>
          <p:nvPr/>
        </p:nvSpPr>
        <p:spPr bwMode="auto">
          <a:xfrm>
            <a:off x="5334000" y="4724400"/>
            <a:ext cx="3124200" cy="1371600"/>
          </a:xfrm>
          <a:prstGeom prst="ellipse">
            <a:avLst/>
          </a:prstGeom>
          <a:solidFill>
            <a:schemeClr val="accent5">
              <a:lumMod val="75000"/>
            </a:schemeClr>
          </a:solidFill>
          <a:ln w="9525">
            <a:solidFill>
              <a:schemeClr val="tx2"/>
            </a:solidFill>
            <a:round/>
            <a:headEnd/>
            <a:tailEnd/>
          </a:ln>
        </p:spPr>
        <p:txBody>
          <a:bodyPr anchor="ctr"/>
          <a:lstStyle/>
          <a:p>
            <a:pPr algn="ctr">
              <a:defRPr/>
            </a:pPr>
            <a:r>
              <a:rPr lang="en-US" sz="2200" b="1">
                <a:solidFill>
                  <a:schemeClr val="tx2"/>
                </a:solidFill>
              </a:rPr>
              <a:t>Rationalization</a:t>
            </a:r>
          </a:p>
        </p:txBody>
      </p:sp>
      <p:sp>
        <p:nvSpPr>
          <p:cNvPr id="288772" name="Oval 4"/>
          <p:cNvSpPr>
            <a:spLocks noChangeArrowheads="1"/>
          </p:cNvSpPr>
          <p:nvPr/>
        </p:nvSpPr>
        <p:spPr bwMode="auto">
          <a:xfrm>
            <a:off x="685800" y="4724400"/>
            <a:ext cx="3048000" cy="1371600"/>
          </a:xfrm>
          <a:prstGeom prst="ellipse">
            <a:avLst/>
          </a:prstGeom>
          <a:solidFill>
            <a:schemeClr val="accent5">
              <a:lumMod val="75000"/>
            </a:schemeClr>
          </a:solidFill>
          <a:ln w="9525">
            <a:solidFill>
              <a:schemeClr val="tx2"/>
            </a:solidFill>
            <a:round/>
            <a:headEnd/>
            <a:tailEnd/>
          </a:ln>
        </p:spPr>
        <p:txBody>
          <a:bodyPr anchor="ctr"/>
          <a:lstStyle/>
          <a:p>
            <a:pPr algn="ctr">
              <a:defRPr/>
            </a:pPr>
            <a:r>
              <a:rPr lang="en-US" sz="2200" b="1" dirty="0">
                <a:solidFill>
                  <a:schemeClr val="tx2"/>
                </a:solidFill>
              </a:rPr>
              <a:t>Pressure</a:t>
            </a:r>
          </a:p>
        </p:txBody>
      </p:sp>
      <p:sp>
        <p:nvSpPr>
          <p:cNvPr id="288773" name="Oval 5"/>
          <p:cNvSpPr>
            <a:spLocks noChangeArrowheads="1"/>
          </p:cNvSpPr>
          <p:nvPr/>
        </p:nvSpPr>
        <p:spPr bwMode="auto">
          <a:xfrm>
            <a:off x="2971800" y="1676400"/>
            <a:ext cx="3048000" cy="1371600"/>
          </a:xfrm>
          <a:prstGeom prst="ellipse">
            <a:avLst/>
          </a:prstGeom>
          <a:solidFill>
            <a:schemeClr val="accent5">
              <a:lumMod val="75000"/>
            </a:schemeClr>
          </a:solidFill>
          <a:ln w="9525">
            <a:solidFill>
              <a:schemeClr val="tx2"/>
            </a:solidFill>
            <a:round/>
            <a:headEnd/>
            <a:tailEnd/>
          </a:ln>
        </p:spPr>
        <p:txBody>
          <a:bodyPr anchor="ctr"/>
          <a:lstStyle/>
          <a:p>
            <a:pPr algn="ctr">
              <a:defRPr/>
            </a:pPr>
            <a:r>
              <a:rPr lang="en-US" sz="2200" b="1" dirty="0">
                <a:solidFill>
                  <a:schemeClr val="tx2"/>
                </a:solidFill>
              </a:rPr>
              <a:t>Opportunity</a:t>
            </a:r>
          </a:p>
        </p:txBody>
      </p:sp>
      <p:sp>
        <p:nvSpPr>
          <p:cNvPr id="70663" name="Freeform 6"/>
          <p:cNvSpPr>
            <a:spLocks/>
          </p:cNvSpPr>
          <p:nvPr/>
        </p:nvSpPr>
        <p:spPr bwMode="auto">
          <a:xfrm>
            <a:off x="3163888" y="3124200"/>
            <a:ext cx="1331912" cy="1608138"/>
          </a:xfrm>
          <a:custGeom>
            <a:avLst/>
            <a:gdLst>
              <a:gd name="T0" fmla="*/ 2147483647 w 839"/>
              <a:gd name="T1" fmla="*/ 0 h 1013"/>
              <a:gd name="T2" fmla="*/ 0 w 839"/>
              <a:gd name="T3" fmla="*/ 2147483647 h 1013"/>
              <a:gd name="T4" fmla="*/ 0 60000 65536"/>
              <a:gd name="T5" fmla="*/ 0 60000 65536"/>
              <a:gd name="T6" fmla="*/ 0 w 839"/>
              <a:gd name="T7" fmla="*/ 0 h 1013"/>
              <a:gd name="T8" fmla="*/ 839 w 839"/>
              <a:gd name="T9" fmla="*/ 1013 h 1013"/>
            </a:gdLst>
            <a:ahLst/>
            <a:cxnLst>
              <a:cxn ang="T4">
                <a:pos x="T0" y="T1"/>
              </a:cxn>
              <a:cxn ang="T5">
                <a:pos x="T2" y="T3"/>
              </a:cxn>
            </a:cxnLst>
            <a:rect l="T6" t="T7" r="T8" b="T9"/>
            <a:pathLst>
              <a:path w="839" h="1013">
                <a:moveTo>
                  <a:pt x="839" y="0"/>
                </a:moveTo>
                <a:lnTo>
                  <a:pt x="0" y="1013"/>
                </a:lnTo>
              </a:path>
            </a:pathLst>
          </a:cu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70664" name="Freeform 7"/>
          <p:cNvSpPr>
            <a:spLocks/>
          </p:cNvSpPr>
          <p:nvPr/>
        </p:nvSpPr>
        <p:spPr bwMode="auto">
          <a:xfrm>
            <a:off x="4495800" y="3124200"/>
            <a:ext cx="1354138" cy="1577975"/>
          </a:xfrm>
          <a:custGeom>
            <a:avLst/>
            <a:gdLst>
              <a:gd name="T0" fmla="*/ 0 w 853"/>
              <a:gd name="T1" fmla="*/ 0 h 994"/>
              <a:gd name="T2" fmla="*/ 2147483647 w 853"/>
              <a:gd name="T3" fmla="*/ 2147483647 h 994"/>
              <a:gd name="T4" fmla="*/ 0 60000 65536"/>
              <a:gd name="T5" fmla="*/ 0 60000 65536"/>
              <a:gd name="T6" fmla="*/ 0 w 853"/>
              <a:gd name="T7" fmla="*/ 0 h 994"/>
              <a:gd name="T8" fmla="*/ 853 w 853"/>
              <a:gd name="T9" fmla="*/ 994 h 994"/>
            </a:gdLst>
            <a:ahLst/>
            <a:cxnLst>
              <a:cxn ang="T4">
                <a:pos x="T0" y="T1"/>
              </a:cxn>
              <a:cxn ang="T5">
                <a:pos x="T2" y="T3"/>
              </a:cxn>
            </a:cxnLst>
            <a:rect l="T6" t="T7" r="T8" b="T9"/>
            <a:pathLst>
              <a:path w="853" h="994">
                <a:moveTo>
                  <a:pt x="0" y="0"/>
                </a:moveTo>
                <a:lnTo>
                  <a:pt x="853" y="994"/>
                </a:lnTo>
              </a:path>
            </a:pathLst>
          </a:cu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70665" name="Line 8"/>
          <p:cNvSpPr>
            <a:spLocks noChangeShapeType="1"/>
          </p:cNvSpPr>
          <p:nvPr/>
        </p:nvSpPr>
        <p:spPr bwMode="auto">
          <a:xfrm>
            <a:off x="3200400" y="4724400"/>
            <a:ext cx="2667000" cy="0"/>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0666" name="Text Box 9"/>
          <p:cNvSpPr txBox="1">
            <a:spLocks noChangeArrowheads="1"/>
          </p:cNvSpPr>
          <p:nvPr/>
        </p:nvSpPr>
        <p:spPr bwMode="auto">
          <a:xfrm>
            <a:off x="5943600" y="2819400"/>
            <a:ext cx="28194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ahoma" pitchFamily="34" charset="0"/>
              </a:rPr>
              <a:t>Key to protecting yourself and your company: </a:t>
            </a:r>
            <a:r>
              <a:rPr lang="en-US" sz="2400" i="1">
                <a:solidFill>
                  <a:srgbClr val="FF3300"/>
                </a:solidFill>
                <a:latin typeface="Tahoma" pitchFamily="34" charset="0"/>
              </a:rPr>
              <a:t>personal integrity</a:t>
            </a:r>
            <a:r>
              <a:rPr lang="en-US" sz="2400">
                <a:latin typeface="Tahom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8772"/>
                                        </p:tgtEl>
                                        <p:attrNameLst>
                                          <p:attrName>style.visibility</p:attrName>
                                        </p:attrNameLst>
                                      </p:cBhvr>
                                      <p:to>
                                        <p:strVal val="visible"/>
                                      </p:to>
                                    </p:set>
                                    <p:anim calcmode="lin" valueType="num">
                                      <p:cBhvr additive="base">
                                        <p:cTn id="7" dur="500" fill="hold"/>
                                        <p:tgtEl>
                                          <p:spTgt spid="288772"/>
                                        </p:tgtEl>
                                        <p:attrNameLst>
                                          <p:attrName>ppt_x</p:attrName>
                                        </p:attrNameLst>
                                      </p:cBhvr>
                                      <p:tavLst>
                                        <p:tav tm="0">
                                          <p:val>
                                            <p:strVal val="#ppt_x"/>
                                          </p:val>
                                        </p:tav>
                                        <p:tav tm="100000">
                                          <p:val>
                                            <p:strVal val="#ppt_x"/>
                                          </p:val>
                                        </p:tav>
                                      </p:tavLst>
                                    </p:anim>
                                    <p:anim calcmode="lin" valueType="num">
                                      <p:cBhvr additive="base">
                                        <p:cTn id="8" dur="500" fill="hold"/>
                                        <p:tgtEl>
                                          <p:spTgt spid="28877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8771"/>
                                        </p:tgtEl>
                                        <p:attrNameLst>
                                          <p:attrName>style.visibility</p:attrName>
                                        </p:attrNameLst>
                                      </p:cBhvr>
                                      <p:to>
                                        <p:strVal val="visible"/>
                                      </p:to>
                                    </p:set>
                                    <p:anim calcmode="lin" valueType="num">
                                      <p:cBhvr additive="base">
                                        <p:cTn id="12" dur="500" fill="hold"/>
                                        <p:tgtEl>
                                          <p:spTgt spid="288771"/>
                                        </p:tgtEl>
                                        <p:attrNameLst>
                                          <p:attrName>ppt_x</p:attrName>
                                        </p:attrNameLst>
                                      </p:cBhvr>
                                      <p:tavLst>
                                        <p:tav tm="0">
                                          <p:val>
                                            <p:strVal val="#ppt_x"/>
                                          </p:val>
                                        </p:tav>
                                        <p:tav tm="100000">
                                          <p:val>
                                            <p:strVal val="#ppt_x"/>
                                          </p:val>
                                        </p:tav>
                                      </p:tavLst>
                                    </p:anim>
                                    <p:anim calcmode="lin" valueType="num">
                                      <p:cBhvr additive="base">
                                        <p:cTn id="13" dur="500" fill="hold"/>
                                        <p:tgtEl>
                                          <p:spTgt spid="288771"/>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88773"/>
                                        </p:tgtEl>
                                        <p:attrNameLst>
                                          <p:attrName>style.visibility</p:attrName>
                                        </p:attrNameLst>
                                      </p:cBhvr>
                                      <p:to>
                                        <p:strVal val="visible"/>
                                      </p:to>
                                    </p:set>
                                    <p:anim calcmode="lin" valueType="num">
                                      <p:cBhvr additive="base">
                                        <p:cTn id="17" dur="500" fill="hold"/>
                                        <p:tgtEl>
                                          <p:spTgt spid="288773"/>
                                        </p:tgtEl>
                                        <p:attrNameLst>
                                          <p:attrName>ppt_x</p:attrName>
                                        </p:attrNameLst>
                                      </p:cBhvr>
                                      <p:tavLst>
                                        <p:tav tm="0">
                                          <p:val>
                                            <p:strVal val="1+#ppt_w/2"/>
                                          </p:val>
                                        </p:tav>
                                        <p:tav tm="100000">
                                          <p:val>
                                            <p:strVal val="#ppt_x"/>
                                          </p:val>
                                        </p:tav>
                                      </p:tavLst>
                                    </p:anim>
                                    <p:anim calcmode="lin" valueType="num">
                                      <p:cBhvr additive="base">
                                        <p:cTn id="18" dur="500" fill="hold"/>
                                        <p:tgtEl>
                                          <p:spTgt spid="288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animBg="1" autoUpdateAnimBg="0"/>
      <p:bldP spid="288772" grpId="0" animBg="1" autoUpdateAnimBg="0"/>
      <p:bldP spid="28877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168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1684" name="Rectangle 4"/>
          <p:cNvSpPr>
            <a:spLocks noGrp="1" noChangeArrowheads="1"/>
          </p:cNvSpPr>
          <p:nvPr>
            <p:ph type="title"/>
          </p:nvPr>
        </p:nvSpPr>
        <p:spPr>
          <a:xfrm>
            <a:off x="762000" y="304800"/>
            <a:ext cx="7772400" cy="1104900"/>
          </a:xfrm>
          <a:noFill/>
        </p:spPr>
        <p:txBody>
          <a:bodyPr lIns="90488" tIns="44450" rIns="90488" bIns="44450"/>
          <a:lstStyle/>
          <a:p>
            <a:pPr eaLnBrk="1" hangingPunct="1"/>
            <a:r>
              <a:rPr lang="en-US" sz="4000" smtClean="0"/>
              <a:t>Analysis of Financial Statements Using Ratios</a:t>
            </a:r>
            <a:endParaRPr lang="en-US" sz="3200" smtClean="0"/>
          </a:p>
        </p:txBody>
      </p:sp>
      <p:sp>
        <p:nvSpPr>
          <p:cNvPr id="295941" name="Rectangle 5" descr="Rectangle: Click to edit Master text styles&#10;Second level&#10;Third level&#10;Fourth level&#10;Fifth level"/>
          <p:cNvSpPr>
            <a:spLocks noGrp="1" noChangeArrowheads="1"/>
          </p:cNvSpPr>
          <p:nvPr>
            <p:ph type="body" idx="1"/>
          </p:nvPr>
        </p:nvSpPr>
        <p:spPr>
          <a:xfrm>
            <a:off x="533400" y="1524000"/>
            <a:ext cx="7848600" cy="4876800"/>
          </a:xfrm>
          <a:solidFill>
            <a:srgbClr val="FFFFFF"/>
          </a:solidFill>
        </p:spPr>
        <p:txBody>
          <a:bodyPr lIns="90488" tIns="44450" rIns="90488" bIns="44450"/>
          <a:lstStyle/>
          <a:p>
            <a:pPr eaLnBrk="1" hangingPunct="1">
              <a:buFont typeface="Wingdings" pitchFamily="2" charset="2"/>
              <a:buNone/>
            </a:pPr>
            <a:r>
              <a:rPr lang="en-US" smtClean="0"/>
              <a:t>Bob Company’s Net Income is $4,000.</a:t>
            </a:r>
          </a:p>
          <a:p>
            <a:pPr eaLnBrk="1" hangingPunct="1">
              <a:buFont typeface="Wingdings" pitchFamily="2" charset="2"/>
              <a:buNone/>
            </a:pPr>
            <a:r>
              <a:rPr lang="en-US" smtClean="0"/>
              <a:t>		Is this good or bad?</a:t>
            </a:r>
          </a:p>
          <a:p>
            <a:pPr eaLnBrk="1" hangingPunct="1">
              <a:buFont typeface="Wingdings" pitchFamily="2" charset="2"/>
              <a:buNone/>
            </a:pPr>
            <a:r>
              <a:rPr lang="en-US" smtClean="0"/>
              <a:t>If Bob only invested $1 to start the business, a $4,000 profit sounds great.</a:t>
            </a:r>
          </a:p>
          <a:p>
            <a:pPr eaLnBrk="1" hangingPunct="1">
              <a:buFont typeface="Wingdings" pitchFamily="2" charset="2"/>
              <a:buNone/>
            </a:pPr>
            <a:r>
              <a:rPr lang="en-US" smtClean="0"/>
              <a:t>If he expected a $10,000 profit, he’s not happy.</a:t>
            </a:r>
          </a:p>
          <a:p>
            <a:pPr eaLnBrk="1" hangingPunct="1">
              <a:buFont typeface="Wingdings" pitchFamily="2" charset="2"/>
              <a:buNone/>
            </a:pPr>
            <a:r>
              <a:rPr lang="en-US" smtClean="0"/>
              <a:t>If his competitor only earned $2,000 with a similar investment, Bob’s doing OK.</a:t>
            </a:r>
          </a:p>
        </p:txBody>
      </p:sp>
      <p:pic>
        <p:nvPicPr>
          <p:cNvPr id="71686" name="Picture 6" descr="AG00220_"/>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16764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5941">
                                            <p:txEl>
                                              <p:pRg st="0" end="0"/>
                                            </p:txEl>
                                          </p:spTgt>
                                        </p:tgtEl>
                                        <p:attrNameLst>
                                          <p:attrName>style.visibility</p:attrName>
                                        </p:attrNameLst>
                                      </p:cBhvr>
                                      <p:to>
                                        <p:strVal val="visible"/>
                                      </p:to>
                                    </p:set>
                                    <p:anim calcmode="lin" valueType="num">
                                      <p:cBhvr additive="base">
                                        <p:cTn id="7" dur="500" fill="hold"/>
                                        <p:tgtEl>
                                          <p:spTgt spid="2959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5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5941">
                                            <p:txEl>
                                              <p:pRg st="1" end="1"/>
                                            </p:txEl>
                                          </p:spTgt>
                                        </p:tgtEl>
                                        <p:attrNameLst>
                                          <p:attrName>style.visibility</p:attrName>
                                        </p:attrNameLst>
                                      </p:cBhvr>
                                      <p:to>
                                        <p:strVal val="visible"/>
                                      </p:to>
                                    </p:set>
                                    <p:anim calcmode="lin" valueType="num">
                                      <p:cBhvr additive="base">
                                        <p:cTn id="13" dur="500" fill="hold"/>
                                        <p:tgtEl>
                                          <p:spTgt spid="2959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59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5941">
                                            <p:txEl>
                                              <p:pRg st="2" end="2"/>
                                            </p:txEl>
                                          </p:spTgt>
                                        </p:tgtEl>
                                        <p:attrNameLst>
                                          <p:attrName>style.visibility</p:attrName>
                                        </p:attrNameLst>
                                      </p:cBhvr>
                                      <p:to>
                                        <p:strVal val="visible"/>
                                      </p:to>
                                    </p:set>
                                    <p:anim calcmode="lin" valueType="num">
                                      <p:cBhvr additive="base">
                                        <p:cTn id="19" dur="500" fill="hold"/>
                                        <p:tgtEl>
                                          <p:spTgt spid="2959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59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5941">
                                            <p:txEl>
                                              <p:pRg st="3" end="3"/>
                                            </p:txEl>
                                          </p:spTgt>
                                        </p:tgtEl>
                                        <p:attrNameLst>
                                          <p:attrName>style.visibility</p:attrName>
                                        </p:attrNameLst>
                                      </p:cBhvr>
                                      <p:to>
                                        <p:strVal val="visible"/>
                                      </p:to>
                                    </p:set>
                                    <p:anim calcmode="lin" valueType="num">
                                      <p:cBhvr additive="base">
                                        <p:cTn id="25" dur="500" fill="hold"/>
                                        <p:tgtEl>
                                          <p:spTgt spid="2959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59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5941">
                                            <p:txEl>
                                              <p:pRg st="4" end="4"/>
                                            </p:txEl>
                                          </p:spTgt>
                                        </p:tgtEl>
                                        <p:attrNameLst>
                                          <p:attrName>style.visibility</p:attrName>
                                        </p:attrNameLst>
                                      </p:cBhvr>
                                      <p:to>
                                        <p:strVal val="visible"/>
                                      </p:to>
                                    </p:set>
                                    <p:anim calcmode="lin" valueType="num">
                                      <p:cBhvr additive="base">
                                        <p:cTn id="31" dur="500" fill="hold"/>
                                        <p:tgtEl>
                                          <p:spTgt spid="2959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59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27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2708" name="Rectangle 4"/>
          <p:cNvSpPr>
            <a:spLocks noGrp="1" noChangeArrowheads="1"/>
          </p:cNvSpPr>
          <p:nvPr>
            <p:ph type="title"/>
          </p:nvPr>
        </p:nvSpPr>
        <p:spPr>
          <a:xfrm>
            <a:off x="838200" y="304800"/>
            <a:ext cx="7772400" cy="1104900"/>
          </a:xfrm>
          <a:noFill/>
        </p:spPr>
        <p:txBody>
          <a:bodyPr lIns="90488" tIns="44450" rIns="90488" bIns="44450"/>
          <a:lstStyle/>
          <a:p>
            <a:pPr eaLnBrk="1" hangingPunct="1"/>
            <a:r>
              <a:rPr lang="en-US" sz="4000" smtClean="0"/>
              <a:t>Analysis of Financial Statements Using Ratios</a:t>
            </a:r>
            <a:endParaRPr lang="en-US" sz="3200" smtClean="0"/>
          </a:p>
        </p:txBody>
      </p:sp>
      <p:sp>
        <p:nvSpPr>
          <p:cNvPr id="297989" name="Rectangle 5" descr="Rectangle: Click to edit Master text styles&#10;Second level&#10;Third level&#10;Fourth level&#10;Fifth level"/>
          <p:cNvSpPr>
            <a:spLocks noGrp="1" noChangeArrowheads="1"/>
          </p:cNvSpPr>
          <p:nvPr>
            <p:ph type="body" idx="1"/>
          </p:nvPr>
        </p:nvSpPr>
        <p:spPr>
          <a:xfrm>
            <a:off x="381000" y="1524000"/>
            <a:ext cx="8489950" cy="4876800"/>
          </a:xfrm>
          <a:solidFill>
            <a:srgbClr val="FFFFFF"/>
          </a:solidFill>
        </p:spPr>
        <p:txBody>
          <a:bodyPr lIns="90488" tIns="44450" rIns="90488" bIns="44450"/>
          <a:lstStyle/>
          <a:p>
            <a:pPr eaLnBrk="1" hangingPunct="1">
              <a:buFont typeface="Wingdings" pitchFamily="2" charset="2"/>
              <a:buNone/>
            </a:pPr>
            <a:r>
              <a:rPr lang="en-US" smtClean="0">
                <a:latin typeface="Times New Roman" pitchFamily="18" charset="0"/>
              </a:rPr>
              <a:t>For a meaningful analysis we need: </a:t>
            </a:r>
          </a:p>
          <a:p>
            <a:pPr eaLnBrk="1" hangingPunct="1">
              <a:buFont typeface="Wingdings" pitchFamily="2" charset="2"/>
              <a:buNone/>
            </a:pPr>
            <a:r>
              <a:rPr lang="en-US" smtClean="0">
                <a:latin typeface="Times New Roman" pitchFamily="18" charset="0"/>
              </a:rPr>
              <a:t>1.  a way to compare different size companies</a:t>
            </a:r>
          </a:p>
          <a:p>
            <a:pPr eaLnBrk="1" hangingPunct="1">
              <a:buFont typeface="Wingdings" pitchFamily="2" charset="2"/>
              <a:buNone/>
            </a:pPr>
            <a:r>
              <a:rPr lang="en-US" smtClean="0">
                <a:latin typeface="Times New Roman" pitchFamily="18" charset="0"/>
              </a:rPr>
              <a:t>			</a:t>
            </a:r>
            <a:r>
              <a:rPr lang="en-US" smtClean="0">
                <a:solidFill>
                  <a:srgbClr val="FF3300"/>
                </a:solidFill>
                <a:latin typeface="Times New Roman" pitchFamily="18" charset="0"/>
              </a:rPr>
              <a:t>Use financial RATIOS</a:t>
            </a:r>
            <a:r>
              <a:rPr lang="en-US" smtClean="0">
                <a:solidFill>
                  <a:schemeClr val="accent2"/>
                </a:solidFill>
                <a:latin typeface="Times New Roman" pitchFamily="18" charset="0"/>
              </a:rPr>
              <a:t>.</a:t>
            </a:r>
            <a:r>
              <a:rPr lang="en-US" smtClean="0">
                <a:latin typeface="Times New Roman" pitchFamily="18" charset="0"/>
              </a:rPr>
              <a:t>  </a:t>
            </a:r>
          </a:p>
          <a:p>
            <a:pPr eaLnBrk="1" hangingPunct="1">
              <a:buFont typeface="Wingdings" pitchFamily="2" charset="2"/>
              <a:buNone/>
            </a:pPr>
            <a:endParaRPr lang="en-US" smtClean="0">
              <a:latin typeface="Times New Roman" pitchFamily="18" charset="0"/>
            </a:endParaRPr>
          </a:p>
          <a:p>
            <a:pPr eaLnBrk="1" hangingPunct="1">
              <a:buFont typeface="Wingdings" pitchFamily="2" charset="2"/>
              <a:buNone/>
            </a:pPr>
            <a:r>
              <a:rPr lang="en-US" smtClean="0">
                <a:latin typeface="Times New Roman" pitchFamily="18" charset="0"/>
              </a:rPr>
              <a:t>2.  A basis of comparison.</a:t>
            </a:r>
          </a:p>
          <a:p>
            <a:pPr eaLnBrk="1" hangingPunct="1">
              <a:buFont typeface="Wingdings" pitchFamily="2" charset="2"/>
              <a:buNone/>
            </a:pPr>
            <a:r>
              <a:rPr lang="en-US" smtClean="0">
                <a:latin typeface="Times New Roman" pitchFamily="18" charset="0"/>
              </a:rPr>
              <a:t>		a.  </a:t>
            </a:r>
            <a:r>
              <a:rPr lang="en-US" smtClean="0">
                <a:solidFill>
                  <a:srgbClr val="FF3300"/>
                </a:solidFill>
                <a:latin typeface="Times New Roman" pitchFamily="18" charset="0"/>
              </a:rPr>
              <a:t>Our past</a:t>
            </a:r>
            <a:r>
              <a:rPr lang="en-US" smtClean="0">
                <a:latin typeface="Times New Roman" pitchFamily="18" charset="0"/>
              </a:rPr>
              <a:t>:  (Are we getting better?)</a:t>
            </a:r>
          </a:p>
          <a:p>
            <a:pPr eaLnBrk="1" hangingPunct="1">
              <a:buFont typeface="Wingdings" pitchFamily="2" charset="2"/>
              <a:buNone/>
            </a:pPr>
            <a:r>
              <a:rPr lang="en-US" smtClean="0">
                <a:latin typeface="Times New Roman" pitchFamily="18" charset="0"/>
              </a:rPr>
              <a:t>		b.  </a:t>
            </a:r>
            <a:r>
              <a:rPr lang="en-US" smtClean="0">
                <a:solidFill>
                  <a:srgbClr val="FF3300"/>
                </a:solidFill>
                <a:latin typeface="Times New Roman" pitchFamily="18" charset="0"/>
              </a:rPr>
              <a:t>Our budget</a:t>
            </a:r>
            <a:r>
              <a:rPr lang="en-US" smtClean="0">
                <a:latin typeface="Times New Roman" pitchFamily="18" charset="0"/>
              </a:rPr>
              <a:t>:  (Did we meet expectations?)</a:t>
            </a:r>
          </a:p>
          <a:p>
            <a:pPr eaLnBrk="1" hangingPunct="1">
              <a:buFont typeface="Wingdings" pitchFamily="2" charset="2"/>
              <a:buNone/>
            </a:pPr>
            <a:r>
              <a:rPr lang="en-US" smtClean="0">
                <a:latin typeface="Times New Roman" pitchFamily="18" charset="0"/>
              </a:rPr>
              <a:t>		c.  </a:t>
            </a:r>
            <a:r>
              <a:rPr lang="en-US" smtClean="0">
                <a:solidFill>
                  <a:srgbClr val="FF3300"/>
                </a:solidFill>
                <a:latin typeface="Times New Roman" pitchFamily="18" charset="0"/>
              </a:rPr>
              <a:t>Our competitors</a:t>
            </a:r>
            <a:r>
              <a:rPr lang="en-US" smtClean="0">
                <a:latin typeface="Times New Roman" pitchFamily="18" charset="0"/>
              </a:rPr>
              <a:t>:  Who is better?  Why?</a:t>
            </a:r>
          </a:p>
        </p:txBody>
      </p:sp>
      <p:pic>
        <p:nvPicPr>
          <p:cNvPr id="72710" name="Picture 6" descr="j0172578"/>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9475" y="2514600"/>
            <a:ext cx="1677988"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7989">
                                            <p:txEl>
                                              <p:pRg st="0" end="0"/>
                                            </p:txEl>
                                          </p:spTgt>
                                        </p:tgtEl>
                                        <p:attrNameLst>
                                          <p:attrName>style.visibility</p:attrName>
                                        </p:attrNameLst>
                                      </p:cBhvr>
                                      <p:to>
                                        <p:strVal val="visible"/>
                                      </p:to>
                                    </p:set>
                                    <p:anim calcmode="lin" valueType="num">
                                      <p:cBhvr additive="base">
                                        <p:cTn id="7" dur="500" fill="hold"/>
                                        <p:tgtEl>
                                          <p:spTgt spid="2979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98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7989">
                                            <p:txEl>
                                              <p:pRg st="1" end="1"/>
                                            </p:txEl>
                                          </p:spTgt>
                                        </p:tgtEl>
                                        <p:attrNameLst>
                                          <p:attrName>style.visibility</p:attrName>
                                        </p:attrNameLst>
                                      </p:cBhvr>
                                      <p:to>
                                        <p:strVal val="visible"/>
                                      </p:to>
                                    </p:set>
                                    <p:anim calcmode="lin" valueType="num">
                                      <p:cBhvr additive="base">
                                        <p:cTn id="12" dur="500" fill="hold"/>
                                        <p:tgtEl>
                                          <p:spTgt spid="29798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798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97989">
                                            <p:txEl>
                                              <p:pRg st="2" end="2"/>
                                            </p:txEl>
                                          </p:spTgt>
                                        </p:tgtEl>
                                        <p:attrNameLst>
                                          <p:attrName>style.visibility</p:attrName>
                                        </p:attrNameLst>
                                      </p:cBhvr>
                                      <p:to>
                                        <p:strVal val="visible"/>
                                      </p:to>
                                    </p:set>
                                    <p:anim calcmode="lin" valueType="num">
                                      <p:cBhvr additive="base">
                                        <p:cTn id="17" dur="500" fill="hold"/>
                                        <p:tgtEl>
                                          <p:spTgt spid="29798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798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97989">
                                            <p:txEl>
                                              <p:pRg st="4" end="4"/>
                                            </p:txEl>
                                          </p:spTgt>
                                        </p:tgtEl>
                                        <p:attrNameLst>
                                          <p:attrName>style.visibility</p:attrName>
                                        </p:attrNameLst>
                                      </p:cBhvr>
                                      <p:to>
                                        <p:strVal val="visible"/>
                                      </p:to>
                                    </p:set>
                                    <p:anim calcmode="lin" valueType="num">
                                      <p:cBhvr additive="base">
                                        <p:cTn id="22" dur="500" fill="hold"/>
                                        <p:tgtEl>
                                          <p:spTgt spid="29798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97989">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97989">
                                            <p:txEl>
                                              <p:pRg st="5" end="5"/>
                                            </p:txEl>
                                          </p:spTgt>
                                        </p:tgtEl>
                                        <p:attrNameLst>
                                          <p:attrName>style.visibility</p:attrName>
                                        </p:attrNameLst>
                                      </p:cBhvr>
                                      <p:to>
                                        <p:strVal val="visible"/>
                                      </p:to>
                                    </p:set>
                                    <p:anim calcmode="lin" valueType="num">
                                      <p:cBhvr additive="base">
                                        <p:cTn id="27" dur="500" fill="hold"/>
                                        <p:tgtEl>
                                          <p:spTgt spid="29798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7989">
                                            <p:txEl>
                                              <p:pRg st="5" end="5"/>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97989">
                                            <p:txEl>
                                              <p:pRg st="6" end="6"/>
                                            </p:txEl>
                                          </p:spTgt>
                                        </p:tgtEl>
                                        <p:attrNameLst>
                                          <p:attrName>style.visibility</p:attrName>
                                        </p:attrNameLst>
                                      </p:cBhvr>
                                      <p:to>
                                        <p:strVal val="visible"/>
                                      </p:to>
                                    </p:set>
                                    <p:anim calcmode="lin" valueType="num">
                                      <p:cBhvr additive="base">
                                        <p:cTn id="32" dur="500" fill="hold"/>
                                        <p:tgtEl>
                                          <p:spTgt spid="297989">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7989">
                                            <p:txEl>
                                              <p:pRg st="6" end="6"/>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97989">
                                            <p:txEl>
                                              <p:pRg st="7" end="7"/>
                                            </p:txEl>
                                          </p:spTgt>
                                        </p:tgtEl>
                                        <p:attrNameLst>
                                          <p:attrName>style.visibility</p:attrName>
                                        </p:attrNameLst>
                                      </p:cBhvr>
                                      <p:to>
                                        <p:strVal val="visible"/>
                                      </p:to>
                                    </p:set>
                                    <p:anim calcmode="lin" valueType="num">
                                      <p:cBhvr additive="base">
                                        <p:cTn id="37" dur="500" fill="hold"/>
                                        <p:tgtEl>
                                          <p:spTgt spid="29798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798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mtClean="0"/>
              <a:t>Return on Assets Ratio</a:t>
            </a:r>
          </a:p>
        </p:txBody>
      </p:sp>
      <p:grpSp>
        <p:nvGrpSpPr>
          <p:cNvPr id="25604" name="Group 42"/>
          <p:cNvGrpSpPr>
            <a:grpSpLocks/>
          </p:cNvGrpSpPr>
          <p:nvPr/>
        </p:nvGrpSpPr>
        <p:grpSpPr bwMode="auto">
          <a:xfrm>
            <a:off x="3108325" y="3321050"/>
            <a:ext cx="3292475" cy="1250950"/>
            <a:chOff x="1776" y="1248"/>
            <a:chExt cx="2074" cy="788"/>
          </a:xfrm>
        </p:grpSpPr>
        <p:sp>
          <p:nvSpPr>
            <p:cNvPr id="25607" name="Text Box 38"/>
            <p:cNvSpPr txBox="1">
              <a:spLocks noChangeArrowheads="1"/>
            </p:cNvSpPr>
            <p:nvPr/>
          </p:nvSpPr>
          <p:spPr bwMode="auto">
            <a:xfrm>
              <a:off x="1776" y="1248"/>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Net Income</a:t>
              </a:r>
            </a:p>
          </p:txBody>
        </p:sp>
        <p:sp>
          <p:nvSpPr>
            <p:cNvPr id="25608" name="Text Box 39"/>
            <p:cNvSpPr txBox="1">
              <a:spLocks noChangeArrowheads="1"/>
            </p:cNvSpPr>
            <p:nvPr/>
          </p:nvSpPr>
          <p:spPr bwMode="auto">
            <a:xfrm>
              <a:off x="1776" y="1632"/>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Total Assets</a:t>
              </a:r>
            </a:p>
          </p:txBody>
        </p:sp>
        <p:sp>
          <p:nvSpPr>
            <p:cNvPr id="25609" name="Line 40"/>
            <p:cNvSpPr>
              <a:spLocks noChangeShapeType="1"/>
            </p:cNvSpPr>
            <p:nvPr/>
          </p:nvSpPr>
          <p:spPr bwMode="auto">
            <a:xfrm>
              <a:off x="1872" y="1668"/>
              <a:ext cx="182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25605" name="Text Box 43"/>
          <p:cNvSpPr txBox="1">
            <a:spLocks noChangeArrowheads="1"/>
          </p:cNvSpPr>
          <p:nvPr/>
        </p:nvSpPr>
        <p:spPr bwMode="auto">
          <a:xfrm>
            <a:off x="914400" y="1752600"/>
            <a:ext cx="7620000" cy="1382713"/>
          </a:xfrm>
          <a:prstGeom prst="rect">
            <a:avLst/>
          </a:prstGeom>
          <a:solidFill>
            <a:schemeClr val="accent1"/>
          </a:solidFill>
          <a:ln w="9525">
            <a:solidFill>
              <a:schemeClr val="tx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chemeClr val="tx2"/>
                </a:solidFill>
              </a:rPr>
              <a:t>Evaluating performance requires considering the size of the investment base used to produce the income.</a:t>
            </a:r>
          </a:p>
        </p:txBody>
      </p:sp>
      <p:graphicFrame>
        <p:nvGraphicFramePr>
          <p:cNvPr id="25602" name="Object 44"/>
          <p:cNvGraphicFramePr>
            <a:graphicFrameLocks/>
          </p:cNvGraphicFramePr>
          <p:nvPr/>
        </p:nvGraphicFramePr>
        <p:xfrm>
          <a:off x="401638" y="5181600"/>
          <a:ext cx="2570162" cy="1260475"/>
        </p:xfrm>
        <a:graphic>
          <a:graphicData uri="http://schemas.openxmlformats.org/presentationml/2006/ole">
            <p:oleObj spid="_x0000_s25611" name="Microsoft ClipArt Gallery" r:id="rId4" imgW="7886065" imgH="3872865" progId="">
              <p:embed/>
            </p:oleObj>
          </a:graphicData>
        </a:graphic>
      </p:graphicFrame>
      <p:sp>
        <p:nvSpPr>
          <p:cNvPr id="25606" name="Rectangle 45"/>
          <p:cNvSpPr>
            <a:spLocks noChangeArrowheads="1"/>
          </p:cNvSpPr>
          <p:nvPr/>
        </p:nvSpPr>
        <p:spPr bwMode="auto">
          <a:xfrm>
            <a:off x="3200400" y="4870450"/>
            <a:ext cx="5599113" cy="1971675"/>
          </a:xfrm>
          <a:prstGeom prst="rect">
            <a:avLst/>
          </a:prstGeom>
          <a:solidFill>
            <a:srgbClr val="CCECFF"/>
          </a:solidFill>
          <a:ln w="57150" cmpd="thinThick">
            <a:solidFill>
              <a:srgbClr val="00279F"/>
            </a:solidFill>
            <a:miter lim="800000"/>
            <a:headEnd/>
            <a:tailEnd/>
          </a:ln>
        </p:spPr>
        <p:txBody>
          <a:bodyPr lIns="90488" tIns="44450" rIns="90488" bIns="44450">
            <a:spAutoFit/>
          </a:bodyPr>
          <a:lstStyle/>
          <a:p>
            <a:pPr algn="ctr" eaLnBrk="0" hangingPunct="0"/>
            <a:r>
              <a:rPr lang="en-US" b="1">
                <a:solidFill>
                  <a:srgbClr val="00279F"/>
                </a:solidFill>
              </a:rPr>
              <a:t>This ratio measures the relationship between the level of income and the size of the investment.  A larger ratio means the company did a better job of managing its assets. </a:t>
            </a:r>
          </a:p>
        </p:txBody>
      </p:sp>
    </p:spTree>
  </p:cSld>
  <p:clrMapOvr>
    <a:masterClrMapping/>
  </p:clrMapOvr>
  <p:transition>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Debt to Assets Ratio</a:t>
            </a:r>
          </a:p>
        </p:txBody>
      </p:sp>
      <p:grpSp>
        <p:nvGrpSpPr>
          <p:cNvPr id="26628" name="Group 3"/>
          <p:cNvGrpSpPr>
            <a:grpSpLocks/>
          </p:cNvGrpSpPr>
          <p:nvPr/>
        </p:nvGrpSpPr>
        <p:grpSpPr bwMode="auto">
          <a:xfrm>
            <a:off x="3108325" y="3321050"/>
            <a:ext cx="3292475" cy="1250950"/>
            <a:chOff x="1776" y="1248"/>
            <a:chExt cx="2074" cy="788"/>
          </a:xfrm>
        </p:grpSpPr>
        <p:sp>
          <p:nvSpPr>
            <p:cNvPr id="26631" name="Text Box 4"/>
            <p:cNvSpPr txBox="1">
              <a:spLocks noChangeArrowheads="1"/>
            </p:cNvSpPr>
            <p:nvPr/>
          </p:nvSpPr>
          <p:spPr bwMode="auto">
            <a:xfrm>
              <a:off x="1776" y="1248"/>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Total Debt</a:t>
              </a:r>
            </a:p>
          </p:txBody>
        </p:sp>
        <p:sp>
          <p:nvSpPr>
            <p:cNvPr id="26632" name="Text Box 5"/>
            <p:cNvSpPr txBox="1">
              <a:spLocks noChangeArrowheads="1"/>
            </p:cNvSpPr>
            <p:nvPr/>
          </p:nvSpPr>
          <p:spPr bwMode="auto">
            <a:xfrm>
              <a:off x="1776" y="1632"/>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Total Assets</a:t>
              </a:r>
            </a:p>
          </p:txBody>
        </p:sp>
        <p:sp>
          <p:nvSpPr>
            <p:cNvPr id="26633" name="Line 6"/>
            <p:cNvSpPr>
              <a:spLocks noChangeShapeType="1"/>
            </p:cNvSpPr>
            <p:nvPr/>
          </p:nvSpPr>
          <p:spPr bwMode="auto">
            <a:xfrm>
              <a:off x="1872" y="1668"/>
              <a:ext cx="182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26629" name="Text Box 7"/>
          <p:cNvSpPr txBox="1">
            <a:spLocks noChangeArrowheads="1"/>
          </p:cNvSpPr>
          <p:nvPr/>
        </p:nvSpPr>
        <p:spPr bwMode="auto">
          <a:xfrm>
            <a:off x="914400" y="1752600"/>
            <a:ext cx="7620000" cy="1382713"/>
          </a:xfrm>
          <a:prstGeom prst="rect">
            <a:avLst/>
          </a:prstGeom>
          <a:solidFill>
            <a:schemeClr val="accent1"/>
          </a:solidFill>
          <a:ln w="9525">
            <a:solidFill>
              <a:schemeClr val="tx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chemeClr val="tx2"/>
                </a:solidFill>
              </a:rPr>
              <a:t>Borrowing money is risky business.  This ratio helps evaluate the level of debt risk.</a:t>
            </a:r>
          </a:p>
        </p:txBody>
      </p:sp>
      <p:sp>
        <p:nvSpPr>
          <p:cNvPr id="26630" name="Rectangle 9"/>
          <p:cNvSpPr>
            <a:spLocks noChangeArrowheads="1"/>
          </p:cNvSpPr>
          <p:nvPr/>
        </p:nvSpPr>
        <p:spPr bwMode="auto">
          <a:xfrm>
            <a:off x="3048000" y="5295900"/>
            <a:ext cx="5599113" cy="876300"/>
          </a:xfrm>
          <a:prstGeom prst="rect">
            <a:avLst/>
          </a:prstGeom>
          <a:solidFill>
            <a:srgbClr val="CCECFF"/>
          </a:solidFill>
          <a:ln w="57150" cmpd="thinThick">
            <a:solidFill>
              <a:srgbClr val="00279F"/>
            </a:solidFill>
            <a:miter lim="800000"/>
            <a:headEnd/>
            <a:tailEnd/>
          </a:ln>
        </p:spPr>
        <p:txBody>
          <a:bodyPr lIns="90488" tIns="44450" rIns="90488" bIns="44450">
            <a:spAutoFit/>
          </a:bodyPr>
          <a:lstStyle/>
          <a:p>
            <a:pPr algn="ctr" eaLnBrk="0" hangingPunct="0"/>
            <a:r>
              <a:rPr lang="en-US" b="1">
                <a:solidFill>
                  <a:srgbClr val="00279F"/>
                </a:solidFill>
              </a:rPr>
              <a:t>A smaller ratio indicates that there is less debt risk for the company.</a:t>
            </a:r>
          </a:p>
        </p:txBody>
      </p:sp>
      <p:graphicFrame>
        <p:nvGraphicFramePr>
          <p:cNvPr id="26626" name="Object 10"/>
          <p:cNvGraphicFramePr>
            <a:graphicFrameLocks/>
          </p:cNvGraphicFramePr>
          <p:nvPr/>
        </p:nvGraphicFramePr>
        <p:xfrm>
          <a:off x="609600" y="4876800"/>
          <a:ext cx="1863725" cy="1662113"/>
        </p:xfrm>
        <a:graphic>
          <a:graphicData uri="http://schemas.openxmlformats.org/presentationml/2006/ole">
            <p:oleObj spid="_x0000_s26635" name="Microsoft ClipArt Gallery" r:id="rId4" imgW="6738620" imgH="6010910" progId="">
              <p:embed/>
            </p:oleObj>
          </a:graphicData>
        </a:graphic>
      </p:graphicFrame>
    </p:spTree>
  </p:cSld>
  <p:clrMapOvr>
    <a:masterClrMapping/>
  </p:clrMapOvr>
  <p:transition>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mtClean="0"/>
              <a:t>Return on Equity Ratio</a:t>
            </a:r>
          </a:p>
        </p:txBody>
      </p:sp>
      <p:grpSp>
        <p:nvGrpSpPr>
          <p:cNvPr id="27652" name="Group 3"/>
          <p:cNvGrpSpPr>
            <a:grpSpLocks/>
          </p:cNvGrpSpPr>
          <p:nvPr/>
        </p:nvGrpSpPr>
        <p:grpSpPr bwMode="auto">
          <a:xfrm>
            <a:off x="3108325" y="3321050"/>
            <a:ext cx="3292475" cy="1800225"/>
            <a:chOff x="1776" y="1248"/>
            <a:chExt cx="2074" cy="1134"/>
          </a:xfrm>
        </p:grpSpPr>
        <p:sp>
          <p:nvSpPr>
            <p:cNvPr id="27655" name="Text Box 4"/>
            <p:cNvSpPr txBox="1">
              <a:spLocks noChangeArrowheads="1"/>
            </p:cNvSpPr>
            <p:nvPr/>
          </p:nvSpPr>
          <p:spPr bwMode="auto">
            <a:xfrm>
              <a:off x="1776" y="1248"/>
              <a:ext cx="207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Net Income</a:t>
              </a:r>
            </a:p>
          </p:txBody>
        </p:sp>
        <p:sp>
          <p:nvSpPr>
            <p:cNvPr id="27656" name="Text Box 5"/>
            <p:cNvSpPr txBox="1">
              <a:spLocks noChangeArrowheads="1"/>
            </p:cNvSpPr>
            <p:nvPr/>
          </p:nvSpPr>
          <p:spPr bwMode="auto">
            <a:xfrm>
              <a:off x="1776" y="1632"/>
              <a:ext cx="2074"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t>Stockholders’ Equity</a:t>
              </a:r>
            </a:p>
          </p:txBody>
        </p:sp>
        <p:sp>
          <p:nvSpPr>
            <p:cNvPr id="27657" name="Line 6"/>
            <p:cNvSpPr>
              <a:spLocks noChangeShapeType="1"/>
            </p:cNvSpPr>
            <p:nvPr/>
          </p:nvSpPr>
          <p:spPr bwMode="auto">
            <a:xfrm>
              <a:off x="1872" y="1668"/>
              <a:ext cx="1824"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27653" name="Text Box 7"/>
          <p:cNvSpPr txBox="1">
            <a:spLocks noChangeArrowheads="1"/>
          </p:cNvSpPr>
          <p:nvPr/>
        </p:nvSpPr>
        <p:spPr bwMode="auto">
          <a:xfrm>
            <a:off x="914400" y="1752600"/>
            <a:ext cx="7620000" cy="1382713"/>
          </a:xfrm>
          <a:prstGeom prst="rect">
            <a:avLst/>
          </a:prstGeom>
          <a:solidFill>
            <a:schemeClr val="accent1"/>
          </a:solidFill>
          <a:ln w="9525">
            <a:solidFill>
              <a:schemeClr val="tx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chemeClr val="tx2"/>
                </a:solidFill>
              </a:rPr>
              <a:t>Owners are interested in this ratio to determine their return on their investment in the company.</a:t>
            </a:r>
          </a:p>
        </p:txBody>
      </p:sp>
      <p:sp>
        <p:nvSpPr>
          <p:cNvPr id="27654" name="Rectangle 8"/>
          <p:cNvSpPr>
            <a:spLocks noChangeArrowheads="1"/>
          </p:cNvSpPr>
          <p:nvPr/>
        </p:nvSpPr>
        <p:spPr bwMode="auto">
          <a:xfrm>
            <a:off x="3048000" y="5295900"/>
            <a:ext cx="5599113" cy="1241425"/>
          </a:xfrm>
          <a:prstGeom prst="rect">
            <a:avLst/>
          </a:prstGeom>
          <a:solidFill>
            <a:srgbClr val="CCECFF"/>
          </a:solidFill>
          <a:ln w="57150" cmpd="thinThick">
            <a:solidFill>
              <a:srgbClr val="00279F"/>
            </a:solidFill>
            <a:miter lim="800000"/>
            <a:headEnd/>
            <a:tailEnd/>
          </a:ln>
        </p:spPr>
        <p:txBody>
          <a:bodyPr lIns="90488" tIns="44450" rIns="90488" bIns="44450">
            <a:spAutoFit/>
          </a:bodyPr>
          <a:lstStyle/>
          <a:p>
            <a:pPr algn="ctr" eaLnBrk="0" hangingPunct="0"/>
            <a:r>
              <a:rPr lang="en-US" b="1">
                <a:solidFill>
                  <a:srgbClr val="00279F"/>
                </a:solidFill>
              </a:rPr>
              <a:t>A larger ratio indicates that the owners have a higher return on their investment. </a:t>
            </a:r>
          </a:p>
        </p:txBody>
      </p:sp>
      <p:graphicFrame>
        <p:nvGraphicFramePr>
          <p:cNvPr id="27650" name="Object 10"/>
          <p:cNvGraphicFramePr>
            <a:graphicFrameLocks/>
          </p:cNvGraphicFramePr>
          <p:nvPr/>
        </p:nvGraphicFramePr>
        <p:xfrm>
          <a:off x="0" y="4419600"/>
          <a:ext cx="2911475" cy="2100263"/>
        </p:xfrm>
        <a:graphic>
          <a:graphicData uri="http://schemas.openxmlformats.org/presentationml/2006/ole">
            <p:oleObj spid="_x0000_s27659" name="Microsoft ClipArt Gallery" r:id="rId4" imgW="8322945" imgH="6010910" progId="">
              <p:embed/>
            </p:oleObj>
          </a:graphicData>
        </a:graphic>
      </p:graphicFrame>
    </p:spTree>
  </p:cSld>
  <p:clrMapOvr>
    <a:masterClrMapping/>
  </p:clrMapOvr>
  <p:transition>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37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3732" name="Rectangle 4"/>
          <p:cNvSpPr>
            <a:spLocks noGrp="1" noChangeArrowheads="1"/>
          </p:cNvSpPr>
          <p:nvPr>
            <p:ph type="title"/>
          </p:nvPr>
        </p:nvSpPr>
        <p:spPr>
          <a:xfrm>
            <a:off x="838200" y="304800"/>
            <a:ext cx="7772400" cy="1104900"/>
          </a:xfrm>
          <a:noFill/>
        </p:spPr>
        <p:txBody>
          <a:bodyPr lIns="90488" tIns="44450" rIns="90488" bIns="44450"/>
          <a:lstStyle/>
          <a:p>
            <a:pPr eaLnBrk="1" hangingPunct="1"/>
            <a:r>
              <a:rPr lang="en-US" sz="4000" smtClean="0"/>
              <a:t>Analysis of Financial Statements Using Ratios </a:t>
            </a:r>
            <a:r>
              <a:rPr lang="en-US" sz="3200" smtClean="0"/>
              <a:t>(Data from Bob Co.)</a:t>
            </a:r>
          </a:p>
        </p:txBody>
      </p:sp>
      <p:sp>
        <p:nvSpPr>
          <p:cNvPr id="304133" name="Rectangle 5" descr="Rectangle: Click to edit Master text styles&#10;Second level&#10;Third level&#10;Fourth level&#10;Fifth level"/>
          <p:cNvSpPr>
            <a:spLocks noGrp="1" noChangeArrowheads="1"/>
          </p:cNvSpPr>
          <p:nvPr>
            <p:ph type="body" idx="1"/>
          </p:nvPr>
        </p:nvSpPr>
        <p:spPr>
          <a:xfrm>
            <a:off x="838200" y="1676400"/>
            <a:ext cx="8032750" cy="4876800"/>
          </a:xfrm>
        </p:spPr>
        <p:txBody>
          <a:bodyPr lIns="90488" tIns="44450" rIns="90488" bIns="44450"/>
          <a:lstStyle/>
          <a:p>
            <a:pPr eaLnBrk="1" hangingPunct="1">
              <a:defRPr/>
            </a:pPr>
            <a:r>
              <a:rPr lang="en-US" dirty="0" smtClean="0">
                <a:effectLst>
                  <a:outerShdw blurRad="38100" dist="38100" dir="2700000" algn="tl">
                    <a:srgbClr val="C0C0C0"/>
                  </a:outerShdw>
                </a:effectLst>
                <a:latin typeface="Times New Roman" pitchFamily="18" charset="0"/>
              </a:rPr>
              <a:t>Return on assets</a:t>
            </a:r>
          </a:p>
          <a:p>
            <a:pPr lvl="1" eaLnBrk="1" hangingPunct="1">
              <a:buFont typeface="Wingdings" pitchFamily="2" charset="2"/>
              <a:buNone/>
              <a:defRPr/>
            </a:pPr>
            <a:r>
              <a:rPr lang="en-US" sz="2400" dirty="0" smtClean="0"/>
              <a:t>         </a:t>
            </a:r>
            <a:r>
              <a:rPr lang="en-US" dirty="0" smtClean="0">
                <a:latin typeface="Times New Roman" pitchFamily="18" charset="0"/>
              </a:rPr>
              <a:t>Net income		$                          %</a:t>
            </a:r>
          </a:p>
          <a:p>
            <a:pPr lvl="1" eaLnBrk="1" hangingPunct="1">
              <a:buFont typeface="Wingdings" pitchFamily="2" charset="2"/>
              <a:buNone/>
              <a:defRPr/>
            </a:pPr>
            <a:r>
              <a:rPr lang="en-US" dirty="0" smtClean="0">
                <a:latin typeface="Times New Roman" pitchFamily="18" charset="0"/>
              </a:rPr>
              <a:t>		   Total assets		$</a:t>
            </a:r>
            <a:r>
              <a:rPr lang="en-US" sz="2400" dirty="0" smtClean="0"/>
              <a:t>	</a:t>
            </a:r>
          </a:p>
          <a:p>
            <a:pPr eaLnBrk="1" hangingPunct="1">
              <a:defRPr/>
            </a:pPr>
            <a:r>
              <a:rPr lang="en-US" dirty="0" smtClean="0">
                <a:effectLst>
                  <a:outerShdw blurRad="38100" dist="38100" dir="2700000" algn="tl">
                    <a:srgbClr val="C0C0C0"/>
                  </a:outerShdw>
                </a:effectLst>
                <a:latin typeface="Times New Roman" pitchFamily="18" charset="0"/>
              </a:rPr>
              <a:t>Debt to assets</a:t>
            </a:r>
          </a:p>
          <a:p>
            <a:pPr lvl="1" eaLnBrk="1" hangingPunct="1">
              <a:buFont typeface="Wingdings" pitchFamily="2" charset="2"/>
              <a:buNone/>
              <a:defRPr/>
            </a:pPr>
            <a:r>
              <a:rPr lang="en-US" sz="2400" dirty="0" smtClean="0"/>
              <a:t>  </a:t>
            </a:r>
            <a:r>
              <a:rPr lang="en-US" dirty="0" smtClean="0">
                <a:latin typeface="Times New Roman" pitchFamily="18" charset="0"/>
              </a:rPr>
              <a:t>Total debt (</a:t>
            </a:r>
            <a:r>
              <a:rPr lang="en-US" sz="1800" dirty="0" smtClean="0">
                <a:latin typeface="Times New Roman" pitchFamily="18" charset="0"/>
              </a:rPr>
              <a:t>Liabilities</a:t>
            </a:r>
            <a:r>
              <a:rPr lang="en-US" dirty="0" smtClean="0">
                <a:latin typeface="Times New Roman" pitchFamily="18" charset="0"/>
              </a:rPr>
              <a:t>)		$                         %</a:t>
            </a:r>
          </a:p>
          <a:p>
            <a:pPr lvl="1" eaLnBrk="1" hangingPunct="1">
              <a:buFont typeface="Wingdings" pitchFamily="2" charset="2"/>
              <a:buNone/>
              <a:defRPr/>
            </a:pPr>
            <a:r>
              <a:rPr lang="en-US" dirty="0" smtClean="0"/>
              <a:t>		   </a:t>
            </a:r>
            <a:r>
              <a:rPr lang="en-US" dirty="0" smtClean="0">
                <a:latin typeface="Times New Roman" pitchFamily="18" charset="0"/>
              </a:rPr>
              <a:t>Total assets		$</a:t>
            </a:r>
          </a:p>
          <a:p>
            <a:pPr eaLnBrk="1" hangingPunct="1">
              <a:defRPr/>
            </a:pPr>
            <a:r>
              <a:rPr lang="en-US" dirty="0" smtClean="0">
                <a:effectLst>
                  <a:outerShdw blurRad="38100" dist="38100" dir="2700000" algn="tl">
                    <a:srgbClr val="C0C0C0"/>
                  </a:outerShdw>
                </a:effectLst>
                <a:latin typeface="Times New Roman" pitchFamily="18" charset="0"/>
              </a:rPr>
              <a:t>Return on equity</a:t>
            </a:r>
            <a:r>
              <a:rPr lang="en-US" sz="2800" dirty="0" smtClean="0"/>
              <a:t>                                            	</a:t>
            </a:r>
            <a:r>
              <a:rPr lang="en-US" dirty="0" smtClean="0">
                <a:latin typeface="Times New Roman" pitchFamily="18" charset="0"/>
              </a:rPr>
              <a:t>Net income		$                       %</a:t>
            </a:r>
          </a:p>
          <a:p>
            <a:pPr lvl="1" eaLnBrk="1" hangingPunct="1">
              <a:buFont typeface="Wingdings" pitchFamily="2" charset="2"/>
              <a:buNone/>
              <a:defRPr/>
            </a:pPr>
            <a:r>
              <a:rPr lang="en-US" dirty="0" smtClean="0">
                <a:latin typeface="Times New Roman" pitchFamily="18" charset="0"/>
              </a:rPr>
              <a:t>Stockholders’ Equity		$</a:t>
            </a:r>
          </a:p>
        </p:txBody>
      </p:sp>
      <p:sp>
        <p:nvSpPr>
          <p:cNvPr id="73734" name="Line 6"/>
          <p:cNvSpPr>
            <a:spLocks noChangeShapeType="1"/>
          </p:cNvSpPr>
          <p:nvPr/>
        </p:nvSpPr>
        <p:spPr bwMode="auto">
          <a:xfrm>
            <a:off x="1905000" y="2743200"/>
            <a:ext cx="19685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5" name="Line 7"/>
          <p:cNvSpPr>
            <a:spLocks noChangeShapeType="1"/>
          </p:cNvSpPr>
          <p:nvPr/>
        </p:nvSpPr>
        <p:spPr bwMode="auto">
          <a:xfrm>
            <a:off x="1524000" y="43434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6" name="Line 8"/>
          <p:cNvSpPr>
            <a:spLocks noChangeShapeType="1"/>
          </p:cNvSpPr>
          <p:nvPr/>
        </p:nvSpPr>
        <p:spPr bwMode="auto">
          <a:xfrm>
            <a:off x="1371600" y="5943600"/>
            <a:ext cx="3048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7" name="Line 9"/>
          <p:cNvSpPr>
            <a:spLocks noChangeShapeType="1"/>
          </p:cNvSpPr>
          <p:nvPr/>
        </p:nvSpPr>
        <p:spPr bwMode="auto">
          <a:xfrm>
            <a:off x="5410200" y="2743200"/>
            <a:ext cx="1219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8" name="Line 10"/>
          <p:cNvSpPr>
            <a:spLocks noChangeShapeType="1"/>
          </p:cNvSpPr>
          <p:nvPr/>
        </p:nvSpPr>
        <p:spPr bwMode="auto">
          <a:xfrm>
            <a:off x="5486400" y="4343400"/>
            <a:ext cx="1219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39" name="Line 11"/>
          <p:cNvSpPr>
            <a:spLocks noChangeShapeType="1"/>
          </p:cNvSpPr>
          <p:nvPr/>
        </p:nvSpPr>
        <p:spPr bwMode="auto">
          <a:xfrm>
            <a:off x="5562600" y="5943600"/>
            <a:ext cx="1219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740" name="Text Box 12"/>
          <p:cNvSpPr txBox="1">
            <a:spLocks noChangeArrowheads="1"/>
          </p:cNvSpPr>
          <p:nvPr/>
        </p:nvSpPr>
        <p:spPr bwMode="auto">
          <a:xfrm>
            <a:off x="4572000" y="2286000"/>
            <a:ext cx="762000" cy="414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spcBef>
                <a:spcPct val="50000"/>
              </a:spcBef>
            </a:pPr>
            <a:r>
              <a:rPr lang="en-US">
                <a:latin typeface="Times New Roman" pitchFamily="18" charset="0"/>
              </a:rPr>
              <a:t>=</a:t>
            </a:r>
          </a:p>
          <a:p>
            <a:pPr>
              <a:spcBef>
                <a:spcPct val="50000"/>
              </a:spcBef>
            </a:pPr>
            <a:endParaRPr lang="en-US">
              <a:latin typeface="Times New Roman" pitchFamily="18" charset="0"/>
            </a:endParaRPr>
          </a:p>
          <a:p>
            <a:pPr>
              <a:spcBef>
                <a:spcPct val="50000"/>
              </a:spcBef>
            </a:pPr>
            <a:endParaRPr lang="en-US">
              <a:latin typeface="Times New Roman" pitchFamily="18" charset="0"/>
            </a:endParaRPr>
          </a:p>
          <a:p>
            <a:pPr>
              <a:lnSpc>
                <a:spcPct val="85000"/>
              </a:lnSpc>
              <a:spcBef>
                <a:spcPct val="50000"/>
              </a:spcBef>
            </a:pPr>
            <a:r>
              <a:rPr lang="en-US">
                <a:latin typeface="Times New Roman" pitchFamily="18" charset="0"/>
              </a:rPr>
              <a:t>=</a:t>
            </a:r>
          </a:p>
          <a:p>
            <a:pPr>
              <a:lnSpc>
                <a:spcPct val="85000"/>
              </a:lnSpc>
              <a:spcBef>
                <a:spcPct val="50000"/>
              </a:spcBef>
            </a:pPr>
            <a:endParaRPr lang="en-US">
              <a:latin typeface="Times New Roman" pitchFamily="18" charset="0"/>
            </a:endParaRPr>
          </a:p>
          <a:p>
            <a:pPr>
              <a:lnSpc>
                <a:spcPct val="85000"/>
              </a:lnSpc>
              <a:spcBef>
                <a:spcPct val="50000"/>
              </a:spcBef>
            </a:pPr>
            <a:endParaRPr lang="en-US">
              <a:latin typeface="Times New Roman" pitchFamily="18" charset="0"/>
            </a:endParaRPr>
          </a:p>
          <a:p>
            <a:pPr>
              <a:lnSpc>
                <a:spcPct val="85000"/>
              </a:lnSpc>
              <a:spcBef>
                <a:spcPct val="50000"/>
              </a:spcBef>
            </a:pPr>
            <a:r>
              <a:rPr lang="en-US">
                <a:latin typeface="Times New Roman" pitchFamily="18" charset="0"/>
              </a:rPr>
              <a:t>=</a:t>
            </a:r>
          </a:p>
          <a:p>
            <a:pPr>
              <a:spcBef>
                <a:spcPct val="50000"/>
              </a:spcBef>
            </a:pPr>
            <a:endParaRPr lang="en-US">
              <a:latin typeface="Times New Roman" pitchFamily="18" charset="0"/>
            </a:endParaRPr>
          </a:p>
        </p:txBody>
      </p:sp>
      <p:sp>
        <p:nvSpPr>
          <p:cNvPr id="73741" name="Text Box 13"/>
          <p:cNvSpPr txBox="1">
            <a:spLocks noChangeArrowheads="1"/>
          </p:cNvSpPr>
          <p:nvPr/>
        </p:nvSpPr>
        <p:spPr bwMode="auto">
          <a:xfrm>
            <a:off x="6705600" y="2286000"/>
            <a:ext cx="457200"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spcBef>
                <a:spcPct val="50000"/>
              </a:spcBef>
            </a:pPr>
            <a:r>
              <a:rPr lang="en-US">
                <a:latin typeface="Times New Roman" pitchFamily="18" charset="0"/>
              </a:rPr>
              <a:t>=</a:t>
            </a:r>
          </a:p>
          <a:p>
            <a:pPr>
              <a:lnSpc>
                <a:spcPct val="120000"/>
              </a:lnSpc>
              <a:spcBef>
                <a:spcPct val="50000"/>
              </a:spcBef>
            </a:pPr>
            <a:endParaRPr lang="en-US">
              <a:latin typeface="Times New Roman" pitchFamily="18" charset="0"/>
            </a:endParaRPr>
          </a:p>
          <a:p>
            <a:pPr>
              <a:lnSpc>
                <a:spcPct val="120000"/>
              </a:lnSpc>
              <a:spcBef>
                <a:spcPct val="50000"/>
              </a:spcBef>
            </a:pPr>
            <a:endParaRPr lang="en-US">
              <a:latin typeface="Times New Roman" pitchFamily="18" charset="0"/>
            </a:endParaRPr>
          </a:p>
          <a:p>
            <a:r>
              <a:rPr lang="en-US">
                <a:latin typeface="Times New Roman" pitchFamily="18" charset="0"/>
              </a:rPr>
              <a:t>=</a:t>
            </a:r>
          </a:p>
          <a:p>
            <a:pPr>
              <a:spcBef>
                <a:spcPct val="50000"/>
              </a:spcBef>
            </a:pPr>
            <a:endParaRPr lang="en-US">
              <a:latin typeface="Times New Roman" pitchFamily="18" charset="0"/>
            </a:endParaRPr>
          </a:p>
          <a:p>
            <a:pPr>
              <a:spcBef>
                <a:spcPct val="50000"/>
              </a:spcBef>
            </a:pPr>
            <a:endParaRPr lang="en-US">
              <a:latin typeface="Times New Roman" pitchFamily="18" charset="0"/>
            </a:endParaRPr>
          </a:p>
          <a:p>
            <a:pPr>
              <a:spcBef>
                <a:spcPct val="20000"/>
              </a:spcBef>
            </a:pPr>
            <a:r>
              <a:rPr lang="en-US">
                <a:latin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4133">
                                            <p:txEl>
                                              <p:pRg st="0" end="0"/>
                                            </p:txEl>
                                          </p:spTgt>
                                        </p:tgtEl>
                                        <p:attrNameLst>
                                          <p:attrName>style.visibility</p:attrName>
                                        </p:attrNameLst>
                                      </p:cBhvr>
                                      <p:to>
                                        <p:strVal val="visible"/>
                                      </p:to>
                                    </p:set>
                                    <p:anim calcmode="lin" valueType="num">
                                      <p:cBhvr additive="base">
                                        <p:cTn id="7" dur="500" fill="hold"/>
                                        <p:tgtEl>
                                          <p:spTgt spid="3041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413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4133">
                                            <p:txEl>
                                              <p:pRg st="1" end="1"/>
                                            </p:txEl>
                                          </p:spTgt>
                                        </p:tgtEl>
                                        <p:attrNameLst>
                                          <p:attrName>style.visibility</p:attrName>
                                        </p:attrNameLst>
                                      </p:cBhvr>
                                      <p:to>
                                        <p:strVal val="visible"/>
                                      </p:to>
                                    </p:set>
                                    <p:anim calcmode="lin" valueType="num">
                                      <p:cBhvr additive="base">
                                        <p:cTn id="11" dur="500" fill="hold"/>
                                        <p:tgtEl>
                                          <p:spTgt spid="30413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413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4133">
                                            <p:txEl>
                                              <p:pRg st="2" end="2"/>
                                            </p:txEl>
                                          </p:spTgt>
                                        </p:tgtEl>
                                        <p:attrNameLst>
                                          <p:attrName>style.visibility</p:attrName>
                                        </p:attrNameLst>
                                      </p:cBhvr>
                                      <p:to>
                                        <p:strVal val="visible"/>
                                      </p:to>
                                    </p:set>
                                    <p:anim calcmode="lin" valueType="num">
                                      <p:cBhvr additive="base">
                                        <p:cTn id="15" dur="500" fill="hold"/>
                                        <p:tgtEl>
                                          <p:spTgt spid="30413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4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04133">
                                            <p:txEl>
                                              <p:pRg st="3" end="3"/>
                                            </p:txEl>
                                          </p:spTgt>
                                        </p:tgtEl>
                                        <p:attrNameLst>
                                          <p:attrName>style.visibility</p:attrName>
                                        </p:attrNameLst>
                                      </p:cBhvr>
                                      <p:to>
                                        <p:strVal val="visible"/>
                                      </p:to>
                                    </p:set>
                                    <p:anim calcmode="lin" valueType="num">
                                      <p:cBhvr additive="base">
                                        <p:cTn id="21" dur="500" fill="hold"/>
                                        <p:tgtEl>
                                          <p:spTgt spid="30413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413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4133">
                                            <p:txEl>
                                              <p:pRg st="4" end="4"/>
                                            </p:txEl>
                                          </p:spTgt>
                                        </p:tgtEl>
                                        <p:attrNameLst>
                                          <p:attrName>style.visibility</p:attrName>
                                        </p:attrNameLst>
                                      </p:cBhvr>
                                      <p:to>
                                        <p:strVal val="visible"/>
                                      </p:to>
                                    </p:set>
                                    <p:anim calcmode="lin" valueType="num">
                                      <p:cBhvr additive="base">
                                        <p:cTn id="25" dur="500" fill="hold"/>
                                        <p:tgtEl>
                                          <p:spTgt spid="30413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413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04133">
                                            <p:txEl>
                                              <p:pRg st="5" end="5"/>
                                            </p:txEl>
                                          </p:spTgt>
                                        </p:tgtEl>
                                        <p:attrNameLst>
                                          <p:attrName>style.visibility</p:attrName>
                                        </p:attrNameLst>
                                      </p:cBhvr>
                                      <p:to>
                                        <p:strVal val="visible"/>
                                      </p:to>
                                    </p:set>
                                    <p:anim calcmode="lin" valueType="num">
                                      <p:cBhvr additive="base">
                                        <p:cTn id="29" dur="500" fill="hold"/>
                                        <p:tgtEl>
                                          <p:spTgt spid="30413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413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4133">
                                            <p:txEl>
                                              <p:pRg st="6" end="6"/>
                                            </p:txEl>
                                          </p:spTgt>
                                        </p:tgtEl>
                                        <p:attrNameLst>
                                          <p:attrName>style.visibility</p:attrName>
                                        </p:attrNameLst>
                                      </p:cBhvr>
                                      <p:to>
                                        <p:strVal val="visible"/>
                                      </p:to>
                                    </p:set>
                                    <p:anim calcmode="lin" valueType="num">
                                      <p:cBhvr additive="base">
                                        <p:cTn id="35" dur="500" fill="hold"/>
                                        <p:tgtEl>
                                          <p:spTgt spid="30413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413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4133">
                                            <p:txEl>
                                              <p:pRg st="7" end="7"/>
                                            </p:txEl>
                                          </p:spTgt>
                                        </p:tgtEl>
                                        <p:attrNameLst>
                                          <p:attrName>style.visibility</p:attrName>
                                        </p:attrNameLst>
                                      </p:cBhvr>
                                      <p:to>
                                        <p:strVal val="visible"/>
                                      </p:to>
                                    </p:set>
                                    <p:anim calcmode="lin" valueType="num">
                                      <p:cBhvr additive="base">
                                        <p:cTn id="39" dur="500" fill="hold"/>
                                        <p:tgtEl>
                                          <p:spTgt spid="304133">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413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47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4756" name="Rectangle 4"/>
          <p:cNvSpPr>
            <a:spLocks noGrp="1" noChangeArrowheads="1"/>
          </p:cNvSpPr>
          <p:nvPr>
            <p:ph type="title"/>
          </p:nvPr>
        </p:nvSpPr>
        <p:spPr>
          <a:xfrm>
            <a:off x="838200" y="304800"/>
            <a:ext cx="7772400" cy="1104900"/>
          </a:xfrm>
          <a:noFill/>
        </p:spPr>
        <p:txBody>
          <a:bodyPr lIns="90488" tIns="44450" rIns="90488" bIns="44450"/>
          <a:lstStyle/>
          <a:p>
            <a:pPr eaLnBrk="1" hangingPunct="1"/>
            <a:r>
              <a:rPr lang="en-US" sz="4000" smtClean="0"/>
              <a:t>Analysis of Financial Statements Using Ratios </a:t>
            </a:r>
            <a:r>
              <a:rPr lang="en-US" sz="3200" smtClean="0"/>
              <a:t>(Data from Bob Co.)</a:t>
            </a:r>
          </a:p>
        </p:txBody>
      </p:sp>
      <p:sp>
        <p:nvSpPr>
          <p:cNvPr id="306181" name="Rectangle 5" descr="Rectangle: Click to edit Master text styles&#10;Second level&#10;Third level&#10;Fourth level&#10;Fifth level"/>
          <p:cNvSpPr>
            <a:spLocks noGrp="1" noChangeArrowheads="1"/>
          </p:cNvSpPr>
          <p:nvPr>
            <p:ph type="body" idx="1"/>
          </p:nvPr>
        </p:nvSpPr>
        <p:spPr>
          <a:xfrm>
            <a:off x="685800" y="1600200"/>
            <a:ext cx="8032750" cy="4876800"/>
          </a:xfrm>
        </p:spPr>
        <p:txBody>
          <a:bodyPr lIns="90488" tIns="44450" rIns="90488" bIns="44450"/>
          <a:lstStyle/>
          <a:p>
            <a:pPr eaLnBrk="1" hangingPunct="1">
              <a:defRPr/>
            </a:pPr>
            <a:r>
              <a:rPr lang="en-US" dirty="0" smtClean="0">
                <a:effectLst>
                  <a:outerShdw blurRad="38100" dist="38100" dir="2700000" algn="tl">
                    <a:srgbClr val="C0C0C0"/>
                  </a:outerShdw>
                </a:effectLst>
              </a:rPr>
              <a:t>Return on assets</a:t>
            </a:r>
          </a:p>
          <a:p>
            <a:pPr lvl="1" eaLnBrk="1" hangingPunct="1">
              <a:buFont typeface="Wingdings" pitchFamily="2" charset="2"/>
              <a:buNone/>
              <a:defRPr/>
            </a:pPr>
            <a:r>
              <a:rPr lang="en-US" sz="2400" dirty="0" smtClean="0"/>
              <a:t>         </a:t>
            </a:r>
            <a:r>
              <a:rPr lang="en-US" dirty="0" smtClean="0">
                <a:latin typeface="Times New Roman" pitchFamily="18" charset="0"/>
              </a:rPr>
              <a:t>Net income		$  4,000        21.1%</a:t>
            </a:r>
          </a:p>
          <a:p>
            <a:pPr lvl="1" eaLnBrk="1" hangingPunct="1">
              <a:buFont typeface="Wingdings" pitchFamily="2" charset="2"/>
              <a:buNone/>
              <a:defRPr/>
            </a:pPr>
            <a:r>
              <a:rPr lang="en-US" dirty="0" smtClean="0">
                <a:latin typeface="Times New Roman" pitchFamily="18" charset="0"/>
              </a:rPr>
              <a:t>		   Total assets		$19,000</a:t>
            </a:r>
            <a:r>
              <a:rPr lang="en-US" sz="2400" dirty="0" smtClean="0"/>
              <a:t>	</a:t>
            </a:r>
          </a:p>
          <a:p>
            <a:pPr eaLnBrk="1" hangingPunct="1">
              <a:defRPr/>
            </a:pPr>
            <a:r>
              <a:rPr lang="en-US" dirty="0" smtClean="0">
                <a:effectLst>
                  <a:outerShdw blurRad="38100" dist="38100" dir="2700000" algn="tl">
                    <a:srgbClr val="C0C0C0"/>
                  </a:outerShdw>
                </a:effectLst>
              </a:rPr>
              <a:t>Debt to assets</a:t>
            </a:r>
          </a:p>
          <a:p>
            <a:pPr lvl="1" eaLnBrk="1" hangingPunct="1">
              <a:buFont typeface="Wingdings" pitchFamily="2" charset="2"/>
              <a:buNone/>
              <a:defRPr/>
            </a:pPr>
            <a:r>
              <a:rPr lang="en-US" sz="2400" dirty="0" smtClean="0"/>
              <a:t>  </a:t>
            </a:r>
            <a:r>
              <a:rPr lang="en-US" dirty="0" smtClean="0">
                <a:latin typeface="Times New Roman" pitchFamily="18" charset="0"/>
              </a:rPr>
              <a:t>Total debt (Liabilities)	$  6,000        31.6%</a:t>
            </a:r>
          </a:p>
          <a:p>
            <a:pPr lvl="1" eaLnBrk="1" hangingPunct="1">
              <a:buFont typeface="Wingdings" pitchFamily="2" charset="2"/>
              <a:buNone/>
              <a:defRPr/>
            </a:pPr>
            <a:r>
              <a:rPr lang="en-US" dirty="0" smtClean="0">
                <a:latin typeface="Times New Roman" pitchFamily="18" charset="0"/>
              </a:rPr>
              <a:t>		   Total assets		$19,000</a:t>
            </a:r>
          </a:p>
          <a:p>
            <a:pPr eaLnBrk="1" hangingPunct="1">
              <a:defRPr/>
            </a:pPr>
            <a:r>
              <a:rPr lang="en-US" dirty="0" smtClean="0">
                <a:effectLst>
                  <a:outerShdw blurRad="38100" dist="38100" dir="2700000" algn="tl">
                    <a:srgbClr val="C0C0C0"/>
                  </a:outerShdw>
                </a:effectLst>
              </a:rPr>
              <a:t>Return on equity</a:t>
            </a:r>
            <a:r>
              <a:rPr lang="en-US" sz="2800" dirty="0" smtClean="0"/>
              <a:t>                                            	</a:t>
            </a:r>
            <a:r>
              <a:rPr lang="en-US" sz="2800" dirty="0" smtClean="0">
                <a:latin typeface="Times New Roman" pitchFamily="18" charset="0"/>
              </a:rPr>
              <a:t>Net income			$  4,000        30.8%</a:t>
            </a:r>
          </a:p>
          <a:p>
            <a:pPr lvl="1" eaLnBrk="1" hangingPunct="1">
              <a:buFont typeface="Wingdings" pitchFamily="2" charset="2"/>
              <a:buNone/>
              <a:defRPr/>
            </a:pPr>
            <a:r>
              <a:rPr lang="en-US" dirty="0" smtClean="0">
                <a:latin typeface="Times New Roman" pitchFamily="18" charset="0"/>
              </a:rPr>
              <a:t>Stockholders’ Equity		$13,000</a:t>
            </a:r>
          </a:p>
        </p:txBody>
      </p:sp>
      <p:sp>
        <p:nvSpPr>
          <p:cNvPr id="74758" name="Line 6"/>
          <p:cNvSpPr>
            <a:spLocks noChangeShapeType="1"/>
          </p:cNvSpPr>
          <p:nvPr/>
        </p:nvSpPr>
        <p:spPr bwMode="auto">
          <a:xfrm>
            <a:off x="1828800" y="2667000"/>
            <a:ext cx="19685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59" name="Line 7"/>
          <p:cNvSpPr>
            <a:spLocks noChangeShapeType="1"/>
          </p:cNvSpPr>
          <p:nvPr/>
        </p:nvSpPr>
        <p:spPr bwMode="auto">
          <a:xfrm>
            <a:off x="1600200" y="4267200"/>
            <a:ext cx="2667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60" name="Line 8"/>
          <p:cNvSpPr>
            <a:spLocks noChangeShapeType="1"/>
          </p:cNvSpPr>
          <p:nvPr/>
        </p:nvSpPr>
        <p:spPr bwMode="auto">
          <a:xfrm>
            <a:off x="1219200" y="5791200"/>
            <a:ext cx="3048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61" name="Line 9"/>
          <p:cNvSpPr>
            <a:spLocks noChangeShapeType="1"/>
          </p:cNvSpPr>
          <p:nvPr/>
        </p:nvSpPr>
        <p:spPr bwMode="auto">
          <a:xfrm>
            <a:off x="5334000" y="2667000"/>
            <a:ext cx="1219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62" name="Line 10"/>
          <p:cNvSpPr>
            <a:spLocks noChangeShapeType="1"/>
          </p:cNvSpPr>
          <p:nvPr/>
        </p:nvSpPr>
        <p:spPr bwMode="auto">
          <a:xfrm>
            <a:off x="5334000" y="4267200"/>
            <a:ext cx="1219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63" name="Line 11"/>
          <p:cNvSpPr>
            <a:spLocks noChangeShapeType="1"/>
          </p:cNvSpPr>
          <p:nvPr/>
        </p:nvSpPr>
        <p:spPr bwMode="auto">
          <a:xfrm>
            <a:off x="5410200" y="5791200"/>
            <a:ext cx="12192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764" name="Text Box 12"/>
          <p:cNvSpPr txBox="1">
            <a:spLocks noChangeArrowheads="1"/>
          </p:cNvSpPr>
          <p:nvPr/>
        </p:nvSpPr>
        <p:spPr bwMode="auto">
          <a:xfrm>
            <a:off x="4572000" y="2286000"/>
            <a:ext cx="762000" cy="414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spcBef>
                <a:spcPct val="50000"/>
              </a:spcBef>
            </a:pPr>
            <a:r>
              <a:rPr lang="en-US">
                <a:latin typeface="Times New Roman" pitchFamily="18" charset="0"/>
              </a:rPr>
              <a:t>=</a:t>
            </a:r>
          </a:p>
          <a:p>
            <a:pPr>
              <a:spcBef>
                <a:spcPct val="50000"/>
              </a:spcBef>
            </a:pPr>
            <a:endParaRPr lang="en-US">
              <a:latin typeface="Times New Roman" pitchFamily="18" charset="0"/>
            </a:endParaRPr>
          </a:p>
          <a:p>
            <a:pPr>
              <a:spcBef>
                <a:spcPct val="50000"/>
              </a:spcBef>
            </a:pPr>
            <a:endParaRPr lang="en-US">
              <a:latin typeface="Times New Roman" pitchFamily="18" charset="0"/>
            </a:endParaRPr>
          </a:p>
          <a:p>
            <a:pPr>
              <a:lnSpc>
                <a:spcPct val="85000"/>
              </a:lnSpc>
              <a:spcBef>
                <a:spcPct val="50000"/>
              </a:spcBef>
            </a:pPr>
            <a:r>
              <a:rPr lang="en-US">
                <a:latin typeface="Times New Roman" pitchFamily="18" charset="0"/>
              </a:rPr>
              <a:t>=</a:t>
            </a:r>
          </a:p>
          <a:p>
            <a:pPr>
              <a:lnSpc>
                <a:spcPct val="85000"/>
              </a:lnSpc>
              <a:spcBef>
                <a:spcPct val="50000"/>
              </a:spcBef>
            </a:pPr>
            <a:endParaRPr lang="en-US">
              <a:latin typeface="Times New Roman" pitchFamily="18" charset="0"/>
            </a:endParaRPr>
          </a:p>
          <a:p>
            <a:pPr>
              <a:lnSpc>
                <a:spcPct val="85000"/>
              </a:lnSpc>
              <a:spcBef>
                <a:spcPct val="50000"/>
              </a:spcBef>
            </a:pPr>
            <a:endParaRPr lang="en-US">
              <a:latin typeface="Times New Roman" pitchFamily="18" charset="0"/>
            </a:endParaRPr>
          </a:p>
          <a:p>
            <a:pPr>
              <a:lnSpc>
                <a:spcPct val="85000"/>
              </a:lnSpc>
              <a:spcBef>
                <a:spcPct val="50000"/>
              </a:spcBef>
            </a:pPr>
            <a:r>
              <a:rPr lang="en-US">
                <a:latin typeface="Times New Roman" pitchFamily="18" charset="0"/>
              </a:rPr>
              <a:t>=</a:t>
            </a:r>
          </a:p>
          <a:p>
            <a:pPr>
              <a:spcBef>
                <a:spcPct val="50000"/>
              </a:spcBef>
            </a:pPr>
            <a:endParaRPr lang="en-US">
              <a:latin typeface="Times New Roman" pitchFamily="18" charset="0"/>
            </a:endParaRPr>
          </a:p>
        </p:txBody>
      </p:sp>
      <p:sp>
        <p:nvSpPr>
          <p:cNvPr id="74765" name="Text Box 13"/>
          <p:cNvSpPr txBox="1">
            <a:spLocks noChangeArrowheads="1"/>
          </p:cNvSpPr>
          <p:nvPr/>
        </p:nvSpPr>
        <p:spPr bwMode="auto">
          <a:xfrm>
            <a:off x="6705600" y="2286000"/>
            <a:ext cx="457200"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spcBef>
                <a:spcPct val="50000"/>
              </a:spcBef>
            </a:pPr>
            <a:r>
              <a:rPr lang="en-US">
                <a:latin typeface="Times New Roman" pitchFamily="18" charset="0"/>
              </a:rPr>
              <a:t>=</a:t>
            </a:r>
          </a:p>
          <a:p>
            <a:pPr>
              <a:lnSpc>
                <a:spcPct val="120000"/>
              </a:lnSpc>
              <a:spcBef>
                <a:spcPct val="50000"/>
              </a:spcBef>
            </a:pPr>
            <a:endParaRPr lang="en-US">
              <a:latin typeface="Times New Roman" pitchFamily="18" charset="0"/>
            </a:endParaRPr>
          </a:p>
          <a:p>
            <a:pPr>
              <a:lnSpc>
                <a:spcPct val="120000"/>
              </a:lnSpc>
              <a:spcBef>
                <a:spcPct val="50000"/>
              </a:spcBef>
            </a:pPr>
            <a:endParaRPr lang="en-US">
              <a:latin typeface="Times New Roman" pitchFamily="18" charset="0"/>
            </a:endParaRPr>
          </a:p>
          <a:p>
            <a:r>
              <a:rPr lang="en-US">
                <a:latin typeface="Times New Roman" pitchFamily="18" charset="0"/>
              </a:rPr>
              <a:t>=</a:t>
            </a:r>
          </a:p>
          <a:p>
            <a:pPr>
              <a:spcBef>
                <a:spcPct val="50000"/>
              </a:spcBef>
            </a:pPr>
            <a:endParaRPr lang="en-US">
              <a:latin typeface="Times New Roman" pitchFamily="18" charset="0"/>
            </a:endParaRPr>
          </a:p>
          <a:p>
            <a:pPr>
              <a:spcBef>
                <a:spcPct val="50000"/>
              </a:spcBef>
            </a:pPr>
            <a:endParaRPr lang="en-US">
              <a:latin typeface="Times New Roman" pitchFamily="18" charset="0"/>
            </a:endParaRPr>
          </a:p>
          <a:p>
            <a:pPr>
              <a:spcBef>
                <a:spcPct val="20000"/>
              </a:spcBef>
            </a:pPr>
            <a:r>
              <a:rPr lang="en-US">
                <a:latin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81">
                                            <p:txEl>
                                              <p:pRg st="0" end="0"/>
                                            </p:txEl>
                                          </p:spTgt>
                                        </p:tgtEl>
                                        <p:attrNameLst>
                                          <p:attrName>style.visibility</p:attrName>
                                        </p:attrNameLst>
                                      </p:cBhvr>
                                      <p:to>
                                        <p:strVal val="visible"/>
                                      </p:to>
                                    </p:set>
                                    <p:anim calcmode="lin" valueType="num">
                                      <p:cBhvr additive="base">
                                        <p:cTn id="7" dur="500" fill="hold"/>
                                        <p:tgtEl>
                                          <p:spTgt spid="3061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8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6181">
                                            <p:txEl>
                                              <p:pRg st="1" end="1"/>
                                            </p:txEl>
                                          </p:spTgt>
                                        </p:tgtEl>
                                        <p:attrNameLst>
                                          <p:attrName>style.visibility</p:attrName>
                                        </p:attrNameLst>
                                      </p:cBhvr>
                                      <p:to>
                                        <p:strVal val="visible"/>
                                      </p:to>
                                    </p:set>
                                    <p:anim calcmode="lin" valueType="num">
                                      <p:cBhvr additive="base">
                                        <p:cTn id="11" dur="500" fill="hold"/>
                                        <p:tgtEl>
                                          <p:spTgt spid="30618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618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6181">
                                            <p:txEl>
                                              <p:pRg st="2" end="2"/>
                                            </p:txEl>
                                          </p:spTgt>
                                        </p:tgtEl>
                                        <p:attrNameLst>
                                          <p:attrName>style.visibility</p:attrName>
                                        </p:attrNameLst>
                                      </p:cBhvr>
                                      <p:to>
                                        <p:strVal val="visible"/>
                                      </p:to>
                                    </p:set>
                                    <p:anim calcmode="lin" valueType="num">
                                      <p:cBhvr additive="base">
                                        <p:cTn id="15" dur="500" fill="hold"/>
                                        <p:tgtEl>
                                          <p:spTgt spid="30618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61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06181">
                                            <p:txEl>
                                              <p:pRg st="3" end="3"/>
                                            </p:txEl>
                                          </p:spTgt>
                                        </p:tgtEl>
                                        <p:attrNameLst>
                                          <p:attrName>style.visibility</p:attrName>
                                        </p:attrNameLst>
                                      </p:cBhvr>
                                      <p:to>
                                        <p:strVal val="visible"/>
                                      </p:to>
                                    </p:set>
                                    <p:anim calcmode="lin" valueType="num">
                                      <p:cBhvr additive="base">
                                        <p:cTn id="21" dur="500" fill="hold"/>
                                        <p:tgtEl>
                                          <p:spTgt spid="30618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618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6181">
                                            <p:txEl>
                                              <p:pRg st="4" end="4"/>
                                            </p:txEl>
                                          </p:spTgt>
                                        </p:tgtEl>
                                        <p:attrNameLst>
                                          <p:attrName>style.visibility</p:attrName>
                                        </p:attrNameLst>
                                      </p:cBhvr>
                                      <p:to>
                                        <p:strVal val="visible"/>
                                      </p:to>
                                    </p:set>
                                    <p:anim calcmode="lin" valueType="num">
                                      <p:cBhvr additive="base">
                                        <p:cTn id="25" dur="500" fill="hold"/>
                                        <p:tgtEl>
                                          <p:spTgt spid="30618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8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06181">
                                            <p:txEl>
                                              <p:pRg st="5" end="5"/>
                                            </p:txEl>
                                          </p:spTgt>
                                        </p:tgtEl>
                                        <p:attrNameLst>
                                          <p:attrName>style.visibility</p:attrName>
                                        </p:attrNameLst>
                                      </p:cBhvr>
                                      <p:to>
                                        <p:strVal val="visible"/>
                                      </p:to>
                                    </p:set>
                                    <p:anim calcmode="lin" valueType="num">
                                      <p:cBhvr additive="base">
                                        <p:cTn id="29" dur="500" fill="hold"/>
                                        <p:tgtEl>
                                          <p:spTgt spid="30618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618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6181">
                                            <p:txEl>
                                              <p:pRg st="6" end="6"/>
                                            </p:txEl>
                                          </p:spTgt>
                                        </p:tgtEl>
                                        <p:attrNameLst>
                                          <p:attrName>style.visibility</p:attrName>
                                        </p:attrNameLst>
                                      </p:cBhvr>
                                      <p:to>
                                        <p:strVal val="visible"/>
                                      </p:to>
                                    </p:set>
                                    <p:anim calcmode="lin" valueType="num">
                                      <p:cBhvr additive="base">
                                        <p:cTn id="35" dur="500" fill="hold"/>
                                        <p:tgtEl>
                                          <p:spTgt spid="30618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618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6181">
                                            <p:txEl>
                                              <p:pRg st="7" end="7"/>
                                            </p:txEl>
                                          </p:spTgt>
                                        </p:tgtEl>
                                        <p:attrNameLst>
                                          <p:attrName>style.visibility</p:attrName>
                                        </p:attrNameLst>
                                      </p:cBhvr>
                                      <p:to>
                                        <p:strVal val="visible"/>
                                      </p:to>
                                    </p:set>
                                    <p:anim calcmode="lin" valueType="num">
                                      <p:cBhvr additive="base">
                                        <p:cTn id="39" dur="500" fill="hold"/>
                                        <p:tgtEl>
                                          <p:spTgt spid="30618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0618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08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084" name="Rectangle 4"/>
          <p:cNvSpPr>
            <a:spLocks noGrp="1" noChangeArrowheads="1"/>
          </p:cNvSpPr>
          <p:nvPr>
            <p:ph type="title"/>
          </p:nvPr>
        </p:nvSpPr>
        <p:spPr>
          <a:xfrm>
            <a:off x="533400" y="381000"/>
            <a:ext cx="8077200" cy="958850"/>
          </a:xfrm>
          <a:noFill/>
        </p:spPr>
        <p:txBody>
          <a:bodyPr lIns="90488" tIns="44450" rIns="90488" bIns="44450" anchor="t"/>
          <a:lstStyle/>
          <a:p>
            <a:pPr eaLnBrk="1" hangingPunct="1"/>
            <a:r>
              <a:rPr lang="en-US" sz="3200" smtClean="0"/>
              <a:t>Accounts Receivable--amounts owed by customers for goods and services received.</a:t>
            </a:r>
          </a:p>
        </p:txBody>
      </p:sp>
      <p:sp>
        <p:nvSpPr>
          <p:cNvPr id="223237" name="Rectangle 5" descr="Rectangle: Click to edit Master text styles&#10;Second level&#10;Third level&#10;Fourth level&#10;Fifth level"/>
          <p:cNvSpPr>
            <a:spLocks noGrp="1" noChangeArrowheads="1"/>
          </p:cNvSpPr>
          <p:nvPr>
            <p:ph type="body" sz="half" idx="1"/>
          </p:nvPr>
        </p:nvSpPr>
        <p:spPr>
          <a:xfrm>
            <a:off x="457200" y="1981200"/>
            <a:ext cx="5562600" cy="4724400"/>
          </a:xfrm>
        </p:spPr>
        <p:txBody>
          <a:bodyPr lIns="90488" tIns="44450" rIns="90488" bIns="44450"/>
          <a:lstStyle/>
          <a:p>
            <a:pPr eaLnBrk="1" hangingPunct="1">
              <a:defRPr/>
            </a:pPr>
            <a:r>
              <a:rPr lang="en-US" sz="2800" b="1" dirty="0" smtClean="0">
                <a:solidFill>
                  <a:schemeClr val="hlink"/>
                </a:solidFill>
                <a:effectLst>
                  <a:outerShdw blurRad="38100" dist="38100" dir="2700000" algn="tl">
                    <a:srgbClr val="C0C0C0"/>
                  </a:outerShdw>
                </a:effectLst>
              </a:rPr>
              <a:t>Recognition</a:t>
            </a:r>
            <a:r>
              <a:rPr lang="en-US" sz="2800" b="1" dirty="0" smtClean="0">
                <a:effectLst>
                  <a:outerShdw blurRad="38100" dist="38100" dir="2700000" algn="tl">
                    <a:srgbClr val="C0C0C0"/>
                  </a:outerShdw>
                </a:effectLst>
              </a:rPr>
              <a:t> of event    </a:t>
            </a:r>
            <a:r>
              <a:rPr lang="en-US" sz="2800" i="1" dirty="0" smtClean="0"/>
              <a:t>versus </a:t>
            </a:r>
            <a:r>
              <a:rPr lang="en-US" sz="2800" b="1" dirty="0" smtClean="0">
                <a:effectLst>
                  <a:outerShdw blurRad="38100" dist="38100" dir="2700000" algn="tl">
                    <a:srgbClr val="C0C0C0"/>
                  </a:outerShdw>
                </a:effectLst>
              </a:rPr>
              <a:t>realization of cash</a:t>
            </a:r>
          </a:p>
          <a:p>
            <a:pPr lvl="1" eaLnBrk="1" hangingPunct="1">
              <a:defRPr/>
            </a:pPr>
            <a:r>
              <a:rPr lang="en-US" sz="2400" b="1" dirty="0" smtClean="0">
                <a:effectLst>
                  <a:outerShdw blurRad="38100" dist="38100" dir="2700000" algn="tl">
                    <a:srgbClr val="C0C0C0"/>
                  </a:outerShdw>
                </a:effectLst>
              </a:rPr>
              <a:t>recognizing </a:t>
            </a:r>
            <a:r>
              <a:rPr lang="en-US" sz="2400" dirty="0" smtClean="0"/>
              <a:t>an event means to record it in the accounting records</a:t>
            </a:r>
          </a:p>
          <a:p>
            <a:pPr lvl="1" eaLnBrk="1" hangingPunct="1">
              <a:defRPr/>
            </a:pPr>
            <a:r>
              <a:rPr lang="en-US" sz="2400" dirty="0" smtClean="0"/>
              <a:t>the term is most often used with respect to recording revenues and expenses on the income statement</a:t>
            </a:r>
          </a:p>
        </p:txBody>
      </p:sp>
      <p:sp>
        <p:nvSpPr>
          <p:cNvPr id="46086" name="Freeform 6"/>
          <p:cNvSpPr>
            <a:spLocks/>
          </p:cNvSpPr>
          <p:nvPr/>
        </p:nvSpPr>
        <p:spPr bwMode="auto">
          <a:xfrm>
            <a:off x="6324600" y="4705350"/>
            <a:ext cx="2212975" cy="304800"/>
          </a:xfrm>
          <a:custGeom>
            <a:avLst/>
            <a:gdLst>
              <a:gd name="T0" fmla="*/ 2147483647 w 1394"/>
              <a:gd name="T1" fmla="*/ 0 h 192"/>
              <a:gd name="T2" fmla="*/ 2147483647 w 1394"/>
              <a:gd name="T3" fmla="*/ 0 h 192"/>
              <a:gd name="T4" fmla="*/ 0 w 1394"/>
              <a:gd name="T5" fmla="*/ 2147483647 h 192"/>
              <a:gd name="T6" fmla="*/ 2147483647 w 1394"/>
              <a:gd name="T7" fmla="*/ 2147483647 h 192"/>
              <a:gd name="T8" fmla="*/ 2147483647 w 1394"/>
              <a:gd name="T9" fmla="*/ 0 h 192"/>
              <a:gd name="T10" fmla="*/ 0 60000 65536"/>
              <a:gd name="T11" fmla="*/ 0 60000 65536"/>
              <a:gd name="T12" fmla="*/ 0 60000 65536"/>
              <a:gd name="T13" fmla="*/ 0 60000 65536"/>
              <a:gd name="T14" fmla="*/ 0 60000 65536"/>
              <a:gd name="T15" fmla="*/ 0 w 1394"/>
              <a:gd name="T16" fmla="*/ 0 h 192"/>
              <a:gd name="T17" fmla="*/ 1394 w 1394"/>
              <a:gd name="T18" fmla="*/ 192 h 192"/>
            </a:gdLst>
            <a:ahLst/>
            <a:cxnLst>
              <a:cxn ang="T10">
                <a:pos x="T0" y="T1"/>
              </a:cxn>
              <a:cxn ang="T11">
                <a:pos x="T2" y="T3"/>
              </a:cxn>
              <a:cxn ang="T12">
                <a:pos x="T4" y="T5"/>
              </a:cxn>
              <a:cxn ang="T13">
                <a:pos x="T6" y="T7"/>
              </a:cxn>
              <a:cxn ang="T14">
                <a:pos x="T8" y="T9"/>
              </a:cxn>
            </a:cxnLst>
            <a:rect l="T15" t="T16" r="T17" b="T18"/>
            <a:pathLst>
              <a:path w="1394" h="192">
                <a:moveTo>
                  <a:pt x="1393" y="0"/>
                </a:moveTo>
                <a:lnTo>
                  <a:pt x="137" y="0"/>
                </a:lnTo>
                <a:lnTo>
                  <a:pt x="0" y="191"/>
                </a:lnTo>
                <a:lnTo>
                  <a:pt x="1254" y="191"/>
                </a:lnTo>
                <a:lnTo>
                  <a:pt x="1393" y="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46087" name="Freeform 7"/>
          <p:cNvSpPr>
            <a:spLocks/>
          </p:cNvSpPr>
          <p:nvPr/>
        </p:nvSpPr>
        <p:spPr bwMode="auto">
          <a:xfrm>
            <a:off x="6321425" y="2416175"/>
            <a:ext cx="2009775" cy="1898650"/>
          </a:xfrm>
          <a:custGeom>
            <a:avLst/>
            <a:gdLst>
              <a:gd name="T0" fmla="*/ 2147483647 w 1266"/>
              <a:gd name="T1" fmla="*/ 2147483647 h 1196"/>
              <a:gd name="T2" fmla="*/ 2147483647 w 1266"/>
              <a:gd name="T3" fmla="*/ 0 h 1196"/>
              <a:gd name="T4" fmla="*/ 0 w 1266"/>
              <a:gd name="T5" fmla="*/ 0 h 1196"/>
              <a:gd name="T6" fmla="*/ 0 w 1266"/>
              <a:gd name="T7" fmla="*/ 2147483647 h 1196"/>
              <a:gd name="T8" fmla="*/ 2147483647 w 1266"/>
              <a:gd name="T9" fmla="*/ 2147483647 h 1196"/>
              <a:gd name="T10" fmla="*/ 0 60000 65536"/>
              <a:gd name="T11" fmla="*/ 0 60000 65536"/>
              <a:gd name="T12" fmla="*/ 0 60000 65536"/>
              <a:gd name="T13" fmla="*/ 0 60000 65536"/>
              <a:gd name="T14" fmla="*/ 0 60000 65536"/>
              <a:gd name="T15" fmla="*/ 0 w 1266"/>
              <a:gd name="T16" fmla="*/ 0 h 1196"/>
              <a:gd name="T17" fmla="*/ 1266 w 1266"/>
              <a:gd name="T18" fmla="*/ 1196 h 1196"/>
            </a:gdLst>
            <a:ahLst/>
            <a:cxnLst>
              <a:cxn ang="T10">
                <a:pos x="T0" y="T1"/>
              </a:cxn>
              <a:cxn ang="T11">
                <a:pos x="T2" y="T3"/>
              </a:cxn>
              <a:cxn ang="T12">
                <a:pos x="T4" y="T5"/>
              </a:cxn>
              <a:cxn ang="T13">
                <a:pos x="T6" y="T7"/>
              </a:cxn>
              <a:cxn ang="T14">
                <a:pos x="T8" y="T9"/>
              </a:cxn>
            </a:cxnLst>
            <a:rect l="T15" t="T16" r="T17" b="T18"/>
            <a:pathLst>
              <a:path w="1266" h="1196">
                <a:moveTo>
                  <a:pt x="1265" y="1195"/>
                </a:moveTo>
                <a:lnTo>
                  <a:pt x="1265" y="0"/>
                </a:lnTo>
                <a:lnTo>
                  <a:pt x="0" y="0"/>
                </a:lnTo>
                <a:lnTo>
                  <a:pt x="0" y="1195"/>
                </a:lnTo>
                <a:lnTo>
                  <a:pt x="1265" y="1195"/>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46088" name="Freeform 8"/>
          <p:cNvSpPr>
            <a:spLocks/>
          </p:cNvSpPr>
          <p:nvPr/>
        </p:nvSpPr>
        <p:spPr bwMode="auto">
          <a:xfrm>
            <a:off x="6321425" y="4313238"/>
            <a:ext cx="2216150" cy="393700"/>
          </a:xfrm>
          <a:custGeom>
            <a:avLst/>
            <a:gdLst>
              <a:gd name="T0" fmla="*/ 2147483647 w 1396"/>
              <a:gd name="T1" fmla="*/ 2147483647 h 248"/>
              <a:gd name="T2" fmla="*/ 2147483647 w 1396"/>
              <a:gd name="T3" fmla="*/ 0 h 248"/>
              <a:gd name="T4" fmla="*/ 0 w 1396"/>
              <a:gd name="T5" fmla="*/ 0 h 248"/>
              <a:gd name="T6" fmla="*/ 2147483647 w 1396"/>
              <a:gd name="T7" fmla="*/ 2147483647 h 248"/>
              <a:gd name="T8" fmla="*/ 2147483647 w 1396"/>
              <a:gd name="T9" fmla="*/ 2147483647 h 248"/>
              <a:gd name="T10" fmla="*/ 0 60000 65536"/>
              <a:gd name="T11" fmla="*/ 0 60000 65536"/>
              <a:gd name="T12" fmla="*/ 0 60000 65536"/>
              <a:gd name="T13" fmla="*/ 0 60000 65536"/>
              <a:gd name="T14" fmla="*/ 0 60000 65536"/>
              <a:gd name="T15" fmla="*/ 0 w 1396"/>
              <a:gd name="T16" fmla="*/ 0 h 248"/>
              <a:gd name="T17" fmla="*/ 1396 w 1396"/>
              <a:gd name="T18" fmla="*/ 248 h 248"/>
            </a:gdLst>
            <a:ahLst/>
            <a:cxnLst>
              <a:cxn ang="T10">
                <a:pos x="T0" y="T1"/>
              </a:cxn>
              <a:cxn ang="T11">
                <a:pos x="T2" y="T3"/>
              </a:cxn>
              <a:cxn ang="T12">
                <a:pos x="T4" y="T5"/>
              </a:cxn>
              <a:cxn ang="T13">
                <a:pos x="T6" y="T7"/>
              </a:cxn>
              <a:cxn ang="T14">
                <a:pos x="T8" y="T9"/>
              </a:cxn>
            </a:cxnLst>
            <a:rect l="T15" t="T16" r="T17" b="T18"/>
            <a:pathLst>
              <a:path w="1396" h="248">
                <a:moveTo>
                  <a:pt x="1395" y="247"/>
                </a:moveTo>
                <a:lnTo>
                  <a:pt x="1265" y="0"/>
                </a:lnTo>
                <a:lnTo>
                  <a:pt x="0" y="0"/>
                </a:lnTo>
                <a:lnTo>
                  <a:pt x="139" y="247"/>
                </a:lnTo>
                <a:lnTo>
                  <a:pt x="1395" y="247"/>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46089" name="Freeform 9"/>
          <p:cNvSpPr>
            <a:spLocks/>
          </p:cNvSpPr>
          <p:nvPr/>
        </p:nvSpPr>
        <p:spPr bwMode="auto">
          <a:xfrm>
            <a:off x="6216650" y="2416175"/>
            <a:ext cx="327025" cy="2593975"/>
          </a:xfrm>
          <a:custGeom>
            <a:avLst/>
            <a:gdLst>
              <a:gd name="T0" fmla="*/ 2147483647 w 206"/>
              <a:gd name="T1" fmla="*/ 0 h 1634"/>
              <a:gd name="T2" fmla="*/ 2147483647 w 206"/>
              <a:gd name="T3" fmla="*/ 2147483647 h 1634"/>
              <a:gd name="T4" fmla="*/ 2147483647 w 206"/>
              <a:gd name="T5" fmla="*/ 2147483647 h 1634"/>
              <a:gd name="T6" fmla="*/ 2147483647 w 206"/>
              <a:gd name="T7" fmla="*/ 2147483647 h 1634"/>
              <a:gd name="T8" fmla="*/ 2147483647 w 206"/>
              <a:gd name="T9" fmla="*/ 2147483647 h 1634"/>
              <a:gd name="T10" fmla="*/ 2147483647 w 206"/>
              <a:gd name="T11" fmla="*/ 2147483647 h 1634"/>
              <a:gd name="T12" fmla="*/ 0 w 206"/>
              <a:gd name="T13" fmla="*/ 2147483647 h 1634"/>
              <a:gd name="T14" fmla="*/ 0 w 206"/>
              <a:gd name="T15" fmla="*/ 0 h 1634"/>
              <a:gd name="T16" fmla="*/ 2147483647 w 206"/>
              <a:gd name="T17" fmla="*/ 0 h 1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634"/>
              <a:gd name="T29" fmla="*/ 206 w 206"/>
              <a:gd name="T30" fmla="*/ 1634 h 1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634">
                <a:moveTo>
                  <a:pt x="66" y="0"/>
                </a:moveTo>
                <a:lnTo>
                  <a:pt x="66" y="1195"/>
                </a:lnTo>
                <a:lnTo>
                  <a:pt x="205" y="1442"/>
                </a:lnTo>
                <a:lnTo>
                  <a:pt x="68" y="1633"/>
                </a:lnTo>
                <a:lnTo>
                  <a:pt x="4" y="1633"/>
                </a:lnTo>
                <a:lnTo>
                  <a:pt x="142" y="1442"/>
                </a:lnTo>
                <a:lnTo>
                  <a:pt x="0" y="1195"/>
                </a:lnTo>
                <a:lnTo>
                  <a:pt x="0" y="0"/>
                </a:lnTo>
                <a:lnTo>
                  <a:pt x="66" y="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46090" name="Freeform 10"/>
          <p:cNvSpPr>
            <a:spLocks/>
          </p:cNvSpPr>
          <p:nvPr/>
        </p:nvSpPr>
        <p:spPr bwMode="auto">
          <a:xfrm>
            <a:off x="8315325" y="2416175"/>
            <a:ext cx="328613" cy="2593975"/>
          </a:xfrm>
          <a:custGeom>
            <a:avLst/>
            <a:gdLst>
              <a:gd name="T0" fmla="*/ 2147483647 w 207"/>
              <a:gd name="T1" fmla="*/ 0 h 1634"/>
              <a:gd name="T2" fmla="*/ 2147483647 w 207"/>
              <a:gd name="T3" fmla="*/ 2147483647 h 1634"/>
              <a:gd name="T4" fmla="*/ 2147483647 w 207"/>
              <a:gd name="T5" fmla="*/ 2147483647 h 1634"/>
              <a:gd name="T6" fmla="*/ 2147483647 w 207"/>
              <a:gd name="T7" fmla="*/ 2147483647 h 1634"/>
              <a:gd name="T8" fmla="*/ 0 w 207"/>
              <a:gd name="T9" fmla="*/ 2147483647 h 1634"/>
              <a:gd name="T10" fmla="*/ 2147483647 w 207"/>
              <a:gd name="T11" fmla="*/ 2147483647 h 1634"/>
              <a:gd name="T12" fmla="*/ 2147483647 w 207"/>
              <a:gd name="T13" fmla="*/ 2147483647 h 1634"/>
              <a:gd name="T14" fmla="*/ 2147483647 w 207"/>
              <a:gd name="T15" fmla="*/ 0 h 1634"/>
              <a:gd name="T16" fmla="*/ 2147483647 w 207"/>
              <a:gd name="T17" fmla="*/ 0 h 1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
              <a:gd name="T28" fmla="*/ 0 h 1634"/>
              <a:gd name="T29" fmla="*/ 207 w 207"/>
              <a:gd name="T30" fmla="*/ 1634 h 1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 h="1634">
                <a:moveTo>
                  <a:pt x="72" y="0"/>
                </a:moveTo>
                <a:lnTo>
                  <a:pt x="72" y="1193"/>
                </a:lnTo>
                <a:lnTo>
                  <a:pt x="206" y="1442"/>
                </a:lnTo>
                <a:lnTo>
                  <a:pt x="65" y="1633"/>
                </a:lnTo>
                <a:lnTo>
                  <a:pt x="0" y="1633"/>
                </a:lnTo>
                <a:lnTo>
                  <a:pt x="139" y="1442"/>
                </a:lnTo>
                <a:lnTo>
                  <a:pt x="9" y="1195"/>
                </a:lnTo>
                <a:lnTo>
                  <a:pt x="9" y="0"/>
                </a:lnTo>
                <a:lnTo>
                  <a:pt x="72" y="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sp>
        <p:nvSpPr>
          <p:cNvPr id="46091" name="Freeform 11"/>
          <p:cNvSpPr>
            <a:spLocks/>
          </p:cNvSpPr>
          <p:nvPr/>
        </p:nvSpPr>
        <p:spPr bwMode="auto">
          <a:xfrm>
            <a:off x="6251575" y="2509838"/>
            <a:ext cx="26988" cy="31750"/>
          </a:xfrm>
          <a:custGeom>
            <a:avLst/>
            <a:gdLst>
              <a:gd name="T0" fmla="*/ 2147483647 w 17"/>
              <a:gd name="T1" fmla="*/ 2147483647 h 20"/>
              <a:gd name="T2" fmla="*/ 2147483647 w 17"/>
              <a:gd name="T3" fmla="*/ 2147483647 h 20"/>
              <a:gd name="T4" fmla="*/ 2147483647 w 17"/>
              <a:gd name="T5" fmla="*/ 2147483647 h 20"/>
              <a:gd name="T6" fmla="*/ 2147483647 w 17"/>
              <a:gd name="T7" fmla="*/ 0 h 20"/>
              <a:gd name="T8" fmla="*/ 2147483647 w 17"/>
              <a:gd name="T9" fmla="*/ 2147483647 h 20"/>
              <a:gd name="T10" fmla="*/ 2147483647 w 17"/>
              <a:gd name="T11" fmla="*/ 2147483647 h 20"/>
              <a:gd name="T12" fmla="*/ 0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6" y="9"/>
                </a:moveTo>
                <a:lnTo>
                  <a:pt x="15" y="4"/>
                </a:lnTo>
                <a:lnTo>
                  <a:pt x="13" y="1"/>
                </a:lnTo>
                <a:lnTo>
                  <a:pt x="8" y="0"/>
                </a:lnTo>
                <a:lnTo>
                  <a:pt x="4" y="1"/>
                </a:lnTo>
                <a:lnTo>
                  <a:pt x="1" y="4"/>
                </a:lnTo>
                <a:lnTo>
                  <a:pt x="0" y="9"/>
                </a:lnTo>
                <a:lnTo>
                  <a:pt x="1" y="14"/>
                </a:lnTo>
                <a:lnTo>
                  <a:pt x="4" y="18"/>
                </a:lnTo>
                <a:lnTo>
                  <a:pt x="8" y="19"/>
                </a:lnTo>
                <a:lnTo>
                  <a:pt x="13" y="18"/>
                </a:lnTo>
                <a:lnTo>
                  <a:pt x="15" y="14"/>
                </a:lnTo>
                <a:lnTo>
                  <a:pt x="16"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2" name="Freeform 12"/>
          <p:cNvSpPr>
            <a:spLocks/>
          </p:cNvSpPr>
          <p:nvPr/>
        </p:nvSpPr>
        <p:spPr bwMode="auto">
          <a:xfrm>
            <a:off x="6251575" y="2767013"/>
            <a:ext cx="26988" cy="30162"/>
          </a:xfrm>
          <a:custGeom>
            <a:avLst/>
            <a:gdLst>
              <a:gd name="T0" fmla="*/ 2147483647 w 17"/>
              <a:gd name="T1" fmla="*/ 2147483647 h 19"/>
              <a:gd name="T2" fmla="*/ 2147483647 w 17"/>
              <a:gd name="T3" fmla="*/ 2147483647 h 19"/>
              <a:gd name="T4" fmla="*/ 2147483647 w 17"/>
              <a:gd name="T5" fmla="*/ 0 h 19"/>
              <a:gd name="T6" fmla="*/ 2147483647 w 17"/>
              <a:gd name="T7" fmla="*/ 0 h 19"/>
              <a:gd name="T8" fmla="*/ 2147483647 w 17"/>
              <a:gd name="T9" fmla="*/ 0 h 19"/>
              <a:gd name="T10" fmla="*/ 2147483647 w 17"/>
              <a:gd name="T11" fmla="*/ 2147483647 h 19"/>
              <a:gd name="T12" fmla="*/ 0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9"/>
              <a:gd name="T41" fmla="*/ 17 w 1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9">
                <a:moveTo>
                  <a:pt x="16" y="9"/>
                </a:moveTo>
                <a:lnTo>
                  <a:pt x="15" y="4"/>
                </a:lnTo>
                <a:lnTo>
                  <a:pt x="13" y="0"/>
                </a:lnTo>
                <a:lnTo>
                  <a:pt x="8" y="0"/>
                </a:lnTo>
                <a:lnTo>
                  <a:pt x="4" y="0"/>
                </a:lnTo>
                <a:lnTo>
                  <a:pt x="1" y="4"/>
                </a:lnTo>
                <a:lnTo>
                  <a:pt x="0" y="9"/>
                </a:lnTo>
                <a:lnTo>
                  <a:pt x="1" y="14"/>
                </a:lnTo>
                <a:lnTo>
                  <a:pt x="4" y="17"/>
                </a:lnTo>
                <a:lnTo>
                  <a:pt x="8" y="18"/>
                </a:lnTo>
                <a:lnTo>
                  <a:pt x="13" y="17"/>
                </a:lnTo>
                <a:lnTo>
                  <a:pt x="15" y="14"/>
                </a:lnTo>
                <a:lnTo>
                  <a:pt x="16"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3" name="Freeform 13"/>
          <p:cNvSpPr>
            <a:spLocks/>
          </p:cNvSpPr>
          <p:nvPr/>
        </p:nvSpPr>
        <p:spPr bwMode="auto">
          <a:xfrm>
            <a:off x="6251575" y="3032125"/>
            <a:ext cx="26988" cy="33338"/>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0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10"/>
                </a:moveTo>
                <a:lnTo>
                  <a:pt x="15" y="7"/>
                </a:lnTo>
                <a:lnTo>
                  <a:pt x="13" y="2"/>
                </a:lnTo>
                <a:lnTo>
                  <a:pt x="8" y="0"/>
                </a:lnTo>
                <a:lnTo>
                  <a:pt x="4" y="2"/>
                </a:lnTo>
                <a:lnTo>
                  <a:pt x="1" y="7"/>
                </a:lnTo>
                <a:lnTo>
                  <a:pt x="0" y="10"/>
                </a:lnTo>
                <a:lnTo>
                  <a:pt x="1" y="16"/>
                </a:lnTo>
                <a:lnTo>
                  <a:pt x="4" y="19"/>
                </a:lnTo>
                <a:lnTo>
                  <a:pt x="8" y="20"/>
                </a:lnTo>
                <a:lnTo>
                  <a:pt x="13" y="19"/>
                </a:lnTo>
                <a:lnTo>
                  <a:pt x="15" y="16"/>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4" name="Freeform 14"/>
          <p:cNvSpPr>
            <a:spLocks/>
          </p:cNvSpPr>
          <p:nvPr/>
        </p:nvSpPr>
        <p:spPr bwMode="auto">
          <a:xfrm>
            <a:off x="6249988" y="3313113"/>
            <a:ext cx="26987" cy="33337"/>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0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10"/>
                </a:moveTo>
                <a:lnTo>
                  <a:pt x="15" y="5"/>
                </a:lnTo>
                <a:lnTo>
                  <a:pt x="13" y="2"/>
                </a:lnTo>
                <a:lnTo>
                  <a:pt x="8" y="0"/>
                </a:lnTo>
                <a:lnTo>
                  <a:pt x="4" y="2"/>
                </a:lnTo>
                <a:lnTo>
                  <a:pt x="1" y="5"/>
                </a:lnTo>
                <a:lnTo>
                  <a:pt x="0" y="10"/>
                </a:lnTo>
                <a:lnTo>
                  <a:pt x="1" y="15"/>
                </a:lnTo>
                <a:lnTo>
                  <a:pt x="4" y="19"/>
                </a:lnTo>
                <a:lnTo>
                  <a:pt x="8" y="20"/>
                </a:lnTo>
                <a:lnTo>
                  <a:pt x="13" y="19"/>
                </a:lnTo>
                <a:lnTo>
                  <a:pt x="15" y="15"/>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5" name="Freeform 15"/>
          <p:cNvSpPr>
            <a:spLocks/>
          </p:cNvSpPr>
          <p:nvPr/>
        </p:nvSpPr>
        <p:spPr bwMode="auto">
          <a:xfrm>
            <a:off x="6251575" y="3594100"/>
            <a:ext cx="26988" cy="33338"/>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0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10"/>
                </a:moveTo>
                <a:lnTo>
                  <a:pt x="15" y="5"/>
                </a:lnTo>
                <a:lnTo>
                  <a:pt x="13" y="2"/>
                </a:lnTo>
                <a:lnTo>
                  <a:pt x="8" y="0"/>
                </a:lnTo>
                <a:lnTo>
                  <a:pt x="4" y="2"/>
                </a:lnTo>
                <a:lnTo>
                  <a:pt x="1" y="5"/>
                </a:lnTo>
                <a:lnTo>
                  <a:pt x="0" y="10"/>
                </a:lnTo>
                <a:lnTo>
                  <a:pt x="1" y="14"/>
                </a:lnTo>
                <a:lnTo>
                  <a:pt x="4" y="17"/>
                </a:lnTo>
                <a:lnTo>
                  <a:pt x="8" y="20"/>
                </a:lnTo>
                <a:lnTo>
                  <a:pt x="13" y="17"/>
                </a:lnTo>
                <a:lnTo>
                  <a:pt x="15" y="14"/>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6" name="Freeform 16"/>
          <p:cNvSpPr>
            <a:spLocks/>
          </p:cNvSpPr>
          <p:nvPr/>
        </p:nvSpPr>
        <p:spPr bwMode="auto">
          <a:xfrm>
            <a:off x="6251575" y="3878263"/>
            <a:ext cx="26988" cy="31750"/>
          </a:xfrm>
          <a:custGeom>
            <a:avLst/>
            <a:gdLst>
              <a:gd name="T0" fmla="*/ 2147483647 w 17"/>
              <a:gd name="T1" fmla="*/ 2147483647 h 20"/>
              <a:gd name="T2" fmla="*/ 2147483647 w 17"/>
              <a:gd name="T3" fmla="*/ 2147483647 h 20"/>
              <a:gd name="T4" fmla="*/ 2147483647 w 17"/>
              <a:gd name="T5" fmla="*/ 2147483647 h 20"/>
              <a:gd name="T6" fmla="*/ 2147483647 w 17"/>
              <a:gd name="T7" fmla="*/ 0 h 20"/>
              <a:gd name="T8" fmla="*/ 2147483647 w 17"/>
              <a:gd name="T9" fmla="*/ 2147483647 h 20"/>
              <a:gd name="T10" fmla="*/ 2147483647 w 17"/>
              <a:gd name="T11" fmla="*/ 2147483647 h 20"/>
              <a:gd name="T12" fmla="*/ 0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6" y="10"/>
                </a:moveTo>
                <a:lnTo>
                  <a:pt x="15" y="5"/>
                </a:lnTo>
                <a:lnTo>
                  <a:pt x="13" y="1"/>
                </a:lnTo>
                <a:lnTo>
                  <a:pt x="8" y="0"/>
                </a:lnTo>
                <a:lnTo>
                  <a:pt x="4" y="1"/>
                </a:lnTo>
                <a:lnTo>
                  <a:pt x="1" y="5"/>
                </a:lnTo>
                <a:lnTo>
                  <a:pt x="0" y="10"/>
                </a:lnTo>
                <a:lnTo>
                  <a:pt x="1" y="15"/>
                </a:lnTo>
                <a:lnTo>
                  <a:pt x="4" y="18"/>
                </a:lnTo>
                <a:lnTo>
                  <a:pt x="8" y="19"/>
                </a:lnTo>
                <a:lnTo>
                  <a:pt x="13" y="18"/>
                </a:lnTo>
                <a:lnTo>
                  <a:pt x="15" y="15"/>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7" name="Freeform 17"/>
          <p:cNvSpPr>
            <a:spLocks/>
          </p:cNvSpPr>
          <p:nvPr/>
        </p:nvSpPr>
        <p:spPr bwMode="auto">
          <a:xfrm>
            <a:off x="6249988" y="4164013"/>
            <a:ext cx="26987" cy="31750"/>
          </a:xfrm>
          <a:custGeom>
            <a:avLst/>
            <a:gdLst>
              <a:gd name="T0" fmla="*/ 2147483647 w 17"/>
              <a:gd name="T1" fmla="*/ 2147483647 h 20"/>
              <a:gd name="T2" fmla="*/ 2147483647 w 17"/>
              <a:gd name="T3" fmla="*/ 2147483647 h 20"/>
              <a:gd name="T4" fmla="*/ 2147483647 w 17"/>
              <a:gd name="T5" fmla="*/ 2147483647 h 20"/>
              <a:gd name="T6" fmla="*/ 2147483647 w 17"/>
              <a:gd name="T7" fmla="*/ 0 h 20"/>
              <a:gd name="T8" fmla="*/ 2147483647 w 17"/>
              <a:gd name="T9" fmla="*/ 2147483647 h 20"/>
              <a:gd name="T10" fmla="*/ 2147483647 w 17"/>
              <a:gd name="T11" fmla="*/ 2147483647 h 20"/>
              <a:gd name="T12" fmla="*/ 0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6" y="9"/>
                </a:moveTo>
                <a:lnTo>
                  <a:pt x="15" y="4"/>
                </a:lnTo>
                <a:lnTo>
                  <a:pt x="13" y="1"/>
                </a:lnTo>
                <a:lnTo>
                  <a:pt x="8" y="0"/>
                </a:lnTo>
                <a:lnTo>
                  <a:pt x="4" y="1"/>
                </a:lnTo>
                <a:lnTo>
                  <a:pt x="1" y="4"/>
                </a:lnTo>
                <a:lnTo>
                  <a:pt x="0" y="9"/>
                </a:lnTo>
                <a:lnTo>
                  <a:pt x="1" y="14"/>
                </a:lnTo>
                <a:lnTo>
                  <a:pt x="4" y="18"/>
                </a:lnTo>
                <a:lnTo>
                  <a:pt x="8" y="19"/>
                </a:lnTo>
                <a:lnTo>
                  <a:pt x="13" y="18"/>
                </a:lnTo>
                <a:lnTo>
                  <a:pt x="15" y="14"/>
                </a:lnTo>
                <a:lnTo>
                  <a:pt x="16"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8" name="Freeform 18"/>
          <p:cNvSpPr>
            <a:spLocks/>
          </p:cNvSpPr>
          <p:nvPr/>
        </p:nvSpPr>
        <p:spPr bwMode="auto">
          <a:xfrm>
            <a:off x="8367713" y="2509838"/>
            <a:ext cx="26987" cy="31750"/>
          </a:xfrm>
          <a:custGeom>
            <a:avLst/>
            <a:gdLst>
              <a:gd name="T0" fmla="*/ 2147483647 w 17"/>
              <a:gd name="T1" fmla="*/ 2147483647 h 20"/>
              <a:gd name="T2" fmla="*/ 2147483647 w 17"/>
              <a:gd name="T3" fmla="*/ 2147483647 h 20"/>
              <a:gd name="T4" fmla="*/ 2147483647 w 17"/>
              <a:gd name="T5" fmla="*/ 2147483647 h 20"/>
              <a:gd name="T6" fmla="*/ 2147483647 w 17"/>
              <a:gd name="T7" fmla="*/ 0 h 20"/>
              <a:gd name="T8" fmla="*/ 2147483647 w 17"/>
              <a:gd name="T9" fmla="*/ 2147483647 h 20"/>
              <a:gd name="T10" fmla="*/ 2147483647 w 17"/>
              <a:gd name="T11" fmla="*/ 2147483647 h 20"/>
              <a:gd name="T12" fmla="*/ 0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6" y="9"/>
                </a:moveTo>
                <a:lnTo>
                  <a:pt x="14" y="4"/>
                </a:lnTo>
                <a:lnTo>
                  <a:pt x="12" y="1"/>
                </a:lnTo>
                <a:lnTo>
                  <a:pt x="8" y="0"/>
                </a:lnTo>
                <a:lnTo>
                  <a:pt x="4" y="1"/>
                </a:lnTo>
                <a:lnTo>
                  <a:pt x="1" y="4"/>
                </a:lnTo>
                <a:lnTo>
                  <a:pt x="0" y="9"/>
                </a:lnTo>
                <a:lnTo>
                  <a:pt x="1" y="14"/>
                </a:lnTo>
                <a:lnTo>
                  <a:pt x="4" y="18"/>
                </a:lnTo>
                <a:lnTo>
                  <a:pt x="8" y="19"/>
                </a:lnTo>
                <a:lnTo>
                  <a:pt x="12" y="18"/>
                </a:lnTo>
                <a:lnTo>
                  <a:pt x="14" y="14"/>
                </a:lnTo>
                <a:lnTo>
                  <a:pt x="16"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099" name="Freeform 19"/>
          <p:cNvSpPr>
            <a:spLocks/>
          </p:cNvSpPr>
          <p:nvPr/>
        </p:nvSpPr>
        <p:spPr bwMode="auto">
          <a:xfrm>
            <a:off x="8367713" y="2767013"/>
            <a:ext cx="26987" cy="30162"/>
          </a:xfrm>
          <a:custGeom>
            <a:avLst/>
            <a:gdLst>
              <a:gd name="T0" fmla="*/ 2147483647 w 17"/>
              <a:gd name="T1" fmla="*/ 2147483647 h 19"/>
              <a:gd name="T2" fmla="*/ 2147483647 w 17"/>
              <a:gd name="T3" fmla="*/ 2147483647 h 19"/>
              <a:gd name="T4" fmla="*/ 2147483647 w 17"/>
              <a:gd name="T5" fmla="*/ 0 h 19"/>
              <a:gd name="T6" fmla="*/ 2147483647 w 17"/>
              <a:gd name="T7" fmla="*/ 0 h 19"/>
              <a:gd name="T8" fmla="*/ 2147483647 w 17"/>
              <a:gd name="T9" fmla="*/ 0 h 19"/>
              <a:gd name="T10" fmla="*/ 2147483647 w 17"/>
              <a:gd name="T11" fmla="*/ 2147483647 h 19"/>
              <a:gd name="T12" fmla="*/ 0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9"/>
              <a:gd name="T41" fmla="*/ 17 w 1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9">
                <a:moveTo>
                  <a:pt x="16" y="9"/>
                </a:moveTo>
                <a:lnTo>
                  <a:pt x="14" y="4"/>
                </a:lnTo>
                <a:lnTo>
                  <a:pt x="12" y="0"/>
                </a:lnTo>
                <a:lnTo>
                  <a:pt x="8" y="0"/>
                </a:lnTo>
                <a:lnTo>
                  <a:pt x="4" y="0"/>
                </a:lnTo>
                <a:lnTo>
                  <a:pt x="1" y="4"/>
                </a:lnTo>
                <a:lnTo>
                  <a:pt x="0" y="9"/>
                </a:lnTo>
                <a:lnTo>
                  <a:pt x="1" y="14"/>
                </a:lnTo>
                <a:lnTo>
                  <a:pt x="4" y="17"/>
                </a:lnTo>
                <a:lnTo>
                  <a:pt x="8" y="18"/>
                </a:lnTo>
                <a:lnTo>
                  <a:pt x="12" y="17"/>
                </a:lnTo>
                <a:lnTo>
                  <a:pt x="14" y="14"/>
                </a:lnTo>
                <a:lnTo>
                  <a:pt x="16"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100" name="Freeform 20"/>
          <p:cNvSpPr>
            <a:spLocks/>
          </p:cNvSpPr>
          <p:nvPr/>
        </p:nvSpPr>
        <p:spPr bwMode="auto">
          <a:xfrm>
            <a:off x="8367713" y="3032125"/>
            <a:ext cx="26987" cy="33338"/>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0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10"/>
                </a:moveTo>
                <a:lnTo>
                  <a:pt x="14" y="7"/>
                </a:lnTo>
                <a:lnTo>
                  <a:pt x="12" y="2"/>
                </a:lnTo>
                <a:lnTo>
                  <a:pt x="8" y="0"/>
                </a:lnTo>
                <a:lnTo>
                  <a:pt x="4" y="2"/>
                </a:lnTo>
                <a:lnTo>
                  <a:pt x="1" y="7"/>
                </a:lnTo>
                <a:lnTo>
                  <a:pt x="0" y="10"/>
                </a:lnTo>
                <a:lnTo>
                  <a:pt x="1" y="16"/>
                </a:lnTo>
                <a:lnTo>
                  <a:pt x="4" y="19"/>
                </a:lnTo>
                <a:lnTo>
                  <a:pt x="8" y="20"/>
                </a:lnTo>
                <a:lnTo>
                  <a:pt x="12" y="19"/>
                </a:lnTo>
                <a:lnTo>
                  <a:pt x="14" y="16"/>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101" name="Freeform 21"/>
          <p:cNvSpPr>
            <a:spLocks/>
          </p:cNvSpPr>
          <p:nvPr/>
        </p:nvSpPr>
        <p:spPr bwMode="auto">
          <a:xfrm>
            <a:off x="8366125" y="3313113"/>
            <a:ext cx="26988" cy="33337"/>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0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10"/>
                </a:moveTo>
                <a:lnTo>
                  <a:pt x="16" y="5"/>
                </a:lnTo>
                <a:lnTo>
                  <a:pt x="11" y="2"/>
                </a:lnTo>
                <a:lnTo>
                  <a:pt x="8" y="0"/>
                </a:lnTo>
                <a:lnTo>
                  <a:pt x="4" y="2"/>
                </a:lnTo>
                <a:lnTo>
                  <a:pt x="1" y="5"/>
                </a:lnTo>
                <a:lnTo>
                  <a:pt x="0" y="10"/>
                </a:lnTo>
                <a:lnTo>
                  <a:pt x="1" y="15"/>
                </a:lnTo>
                <a:lnTo>
                  <a:pt x="4" y="19"/>
                </a:lnTo>
                <a:lnTo>
                  <a:pt x="8" y="20"/>
                </a:lnTo>
                <a:lnTo>
                  <a:pt x="11" y="19"/>
                </a:lnTo>
                <a:lnTo>
                  <a:pt x="16" y="15"/>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102" name="Freeform 22"/>
          <p:cNvSpPr>
            <a:spLocks/>
          </p:cNvSpPr>
          <p:nvPr/>
        </p:nvSpPr>
        <p:spPr bwMode="auto">
          <a:xfrm>
            <a:off x="8367713" y="3594100"/>
            <a:ext cx="26987" cy="33338"/>
          </a:xfrm>
          <a:custGeom>
            <a:avLst/>
            <a:gdLst>
              <a:gd name="T0" fmla="*/ 2147483647 w 17"/>
              <a:gd name="T1" fmla="*/ 2147483647 h 21"/>
              <a:gd name="T2" fmla="*/ 2147483647 w 17"/>
              <a:gd name="T3" fmla="*/ 2147483647 h 21"/>
              <a:gd name="T4" fmla="*/ 2147483647 w 17"/>
              <a:gd name="T5" fmla="*/ 2147483647 h 21"/>
              <a:gd name="T6" fmla="*/ 2147483647 w 17"/>
              <a:gd name="T7" fmla="*/ 0 h 21"/>
              <a:gd name="T8" fmla="*/ 2147483647 w 17"/>
              <a:gd name="T9" fmla="*/ 2147483647 h 21"/>
              <a:gd name="T10" fmla="*/ 2147483647 w 17"/>
              <a:gd name="T11" fmla="*/ 2147483647 h 21"/>
              <a:gd name="T12" fmla="*/ 0 w 17"/>
              <a:gd name="T13" fmla="*/ 2147483647 h 21"/>
              <a:gd name="T14" fmla="*/ 2147483647 w 17"/>
              <a:gd name="T15" fmla="*/ 2147483647 h 21"/>
              <a:gd name="T16" fmla="*/ 2147483647 w 17"/>
              <a:gd name="T17" fmla="*/ 2147483647 h 21"/>
              <a:gd name="T18" fmla="*/ 2147483647 w 17"/>
              <a:gd name="T19" fmla="*/ 2147483647 h 21"/>
              <a:gd name="T20" fmla="*/ 2147483647 w 17"/>
              <a:gd name="T21" fmla="*/ 2147483647 h 21"/>
              <a:gd name="T22" fmla="*/ 2147483647 w 17"/>
              <a:gd name="T23" fmla="*/ 2147483647 h 21"/>
              <a:gd name="T24" fmla="*/ 2147483647 w 1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10"/>
                </a:moveTo>
                <a:lnTo>
                  <a:pt x="14" y="5"/>
                </a:lnTo>
                <a:lnTo>
                  <a:pt x="12" y="2"/>
                </a:lnTo>
                <a:lnTo>
                  <a:pt x="8" y="0"/>
                </a:lnTo>
                <a:lnTo>
                  <a:pt x="4" y="2"/>
                </a:lnTo>
                <a:lnTo>
                  <a:pt x="1" y="5"/>
                </a:lnTo>
                <a:lnTo>
                  <a:pt x="0" y="10"/>
                </a:lnTo>
                <a:lnTo>
                  <a:pt x="1" y="14"/>
                </a:lnTo>
                <a:lnTo>
                  <a:pt x="4" y="17"/>
                </a:lnTo>
                <a:lnTo>
                  <a:pt x="8" y="20"/>
                </a:lnTo>
                <a:lnTo>
                  <a:pt x="12" y="17"/>
                </a:lnTo>
                <a:lnTo>
                  <a:pt x="14" y="14"/>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103" name="Freeform 23"/>
          <p:cNvSpPr>
            <a:spLocks/>
          </p:cNvSpPr>
          <p:nvPr/>
        </p:nvSpPr>
        <p:spPr bwMode="auto">
          <a:xfrm>
            <a:off x="8367713" y="3878263"/>
            <a:ext cx="26987" cy="31750"/>
          </a:xfrm>
          <a:custGeom>
            <a:avLst/>
            <a:gdLst>
              <a:gd name="T0" fmla="*/ 2147483647 w 17"/>
              <a:gd name="T1" fmla="*/ 2147483647 h 20"/>
              <a:gd name="T2" fmla="*/ 2147483647 w 17"/>
              <a:gd name="T3" fmla="*/ 2147483647 h 20"/>
              <a:gd name="T4" fmla="*/ 2147483647 w 17"/>
              <a:gd name="T5" fmla="*/ 2147483647 h 20"/>
              <a:gd name="T6" fmla="*/ 2147483647 w 17"/>
              <a:gd name="T7" fmla="*/ 0 h 20"/>
              <a:gd name="T8" fmla="*/ 2147483647 w 17"/>
              <a:gd name="T9" fmla="*/ 2147483647 h 20"/>
              <a:gd name="T10" fmla="*/ 2147483647 w 17"/>
              <a:gd name="T11" fmla="*/ 2147483647 h 20"/>
              <a:gd name="T12" fmla="*/ 0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6" y="10"/>
                </a:moveTo>
                <a:lnTo>
                  <a:pt x="14" y="5"/>
                </a:lnTo>
                <a:lnTo>
                  <a:pt x="12" y="1"/>
                </a:lnTo>
                <a:lnTo>
                  <a:pt x="8" y="0"/>
                </a:lnTo>
                <a:lnTo>
                  <a:pt x="4" y="1"/>
                </a:lnTo>
                <a:lnTo>
                  <a:pt x="1" y="5"/>
                </a:lnTo>
                <a:lnTo>
                  <a:pt x="0" y="10"/>
                </a:lnTo>
                <a:lnTo>
                  <a:pt x="1" y="15"/>
                </a:lnTo>
                <a:lnTo>
                  <a:pt x="4" y="18"/>
                </a:lnTo>
                <a:lnTo>
                  <a:pt x="8" y="19"/>
                </a:lnTo>
                <a:lnTo>
                  <a:pt x="12" y="18"/>
                </a:lnTo>
                <a:lnTo>
                  <a:pt x="14" y="15"/>
                </a:lnTo>
                <a:lnTo>
                  <a:pt x="16" y="1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104" name="Freeform 24"/>
          <p:cNvSpPr>
            <a:spLocks/>
          </p:cNvSpPr>
          <p:nvPr/>
        </p:nvSpPr>
        <p:spPr bwMode="auto">
          <a:xfrm>
            <a:off x="8366125" y="4164013"/>
            <a:ext cx="26988" cy="31750"/>
          </a:xfrm>
          <a:custGeom>
            <a:avLst/>
            <a:gdLst>
              <a:gd name="T0" fmla="*/ 2147483647 w 17"/>
              <a:gd name="T1" fmla="*/ 2147483647 h 20"/>
              <a:gd name="T2" fmla="*/ 2147483647 w 17"/>
              <a:gd name="T3" fmla="*/ 2147483647 h 20"/>
              <a:gd name="T4" fmla="*/ 2147483647 w 17"/>
              <a:gd name="T5" fmla="*/ 2147483647 h 20"/>
              <a:gd name="T6" fmla="*/ 2147483647 w 17"/>
              <a:gd name="T7" fmla="*/ 0 h 20"/>
              <a:gd name="T8" fmla="*/ 2147483647 w 17"/>
              <a:gd name="T9" fmla="*/ 2147483647 h 20"/>
              <a:gd name="T10" fmla="*/ 2147483647 w 17"/>
              <a:gd name="T11" fmla="*/ 2147483647 h 20"/>
              <a:gd name="T12" fmla="*/ 0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6" y="9"/>
                </a:moveTo>
                <a:lnTo>
                  <a:pt x="16" y="4"/>
                </a:lnTo>
                <a:lnTo>
                  <a:pt x="11" y="1"/>
                </a:lnTo>
                <a:lnTo>
                  <a:pt x="8" y="0"/>
                </a:lnTo>
                <a:lnTo>
                  <a:pt x="4" y="1"/>
                </a:lnTo>
                <a:lnTo>
                  <a:pt x="1" y="4"/>
                </a:lnTo>
                <a:lnTo>
                  <a:pt x="0" y="9"/>
                </a:lnTo>
                <a:lnTo>
                  <a:pt x="1" y="14"/>
                </a:lnTo>
                <a:lnTo>
                  <a:pt x="4" y="18"/>
                </a:lnTo>
                <a:lnTo>
                  <a:pt x="8" y="19"/>
                </a:lnTo>
                <a:lnTo>
                  <a:pt x="11" y="18"/>
                </a:lnTo>
                <a:lnTo>
                  <a:pt x="16" y="14"/>
                </a:lnTo>
                <a:lnTo>
                  <a:pt x="16" y="9"/>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a:p>
        </p:txBody>
      </p:sp>
      <p:sp>
        <p:nvSpPr>
          <p:cNvPr id="46105" name="Line 25"/>
          <p:cNvSpPr>
            <a:spLocks noChangeShapeType="1"/>
          </p:cNvSpPr>
          <p:nvPr/>
        </p:nvSpPr>
        <p:spPr bwMode="auto">
          <a:xfrm>
            <a:off x="6462713" y="2882900"/>
            <a:ext cx="7556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6" name="Line 26"/>
          <p:cNvSpPr>
            <a:spLocks noChangeShapeType="1"/>
          </p:cNvSpPr>
          <p:nvPr/>
        </p:nvSpPr>
        <p:spPr bwMode="auto">
          <a:xfrm>
            <a:off x="6462713" y="3019425"/>
            <a:ext cx="70008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7" name="Line 27"/>
          <p:cNvSpPr>
            <a:spLocks noChangeShapeType="1"/>
          </p:cNvSpPr>
          <p:nvPr/>
        </p:nvSpPr>
        <p:spPr bwMode="auto">
          <a:xfrm>
            <a:off x="6462713" y="3157538"/>
            <a:ext cx="6461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8" name="Line 28"/>
          <p:cNvSpPr>
            <a:spLocks noChangeShapeType="1"/>
          </p:cNvSpPr>
          <p:nvPr/>
        </p:nvSpPr>
        <p:spPr bwMode="auto">
          <a:xfrm>
            <a:off x="6461125" y="3294063"/>
            <a:ext cx="6858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9" name="Line 29"/>
          <p:cNvSpPr>
            <a:spLocks noChangeShapeType="1"/>
          </p:cNvSpPr>
          <p:nvPr/>
        </p:nvSpPr>
        <p:spPr bwMode="auto">
          <a:xfrm>
            <a:off x="6461125" y="3435350"/>
            <a:ext cx="66357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0" name="Line 30"/>
          <p:cNvSpPr>
            <a:spLocks noChangeShapeType="1"/>
          </p:cNvSpPr>
          <p:nvPr/>
        </p:nvSpPr>
        <p:spPr bwMode="auto">
          <a:xfrm>
            <a:off x="6462713" y="3573463"/>
            <a:ext cx="7556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1" name="Line 31"/>
          <p:cNvSpPr>
            <a:spLocks noChangeShapeType="1"/>
          </p:cNvSpPr>
          <p:nvPr/>
        </p:nvSpPr>
        <p:spPr bwMode="auto">
          <a:xfrm>
            <a:off x="6461125" y="3711575"/>
            <a:ext cx="6413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2" name="Line 32"/>
          <p:cNvSpPr>
            <a:spLocks noChangeShapeType="1"/>
          </p:cNvSpPr>
          <p:nvPr/>
        </p:nvSpPr>
        <p:spPr bwMode="auto">
          <a:xfrm>
            <a:off x="6461125" y="3848100"/>
            <a:ext cx="663575"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3" name="Line 33"/>
          <p:cNvSpPr>
            <a:spLocks noChangeShapeType="1"/>
          </p:cNvSpPr>
          <p:nvPr/>
        </p:nvSpPr>
        <p:spPr bwMode="auto">
          <a:xfrm>
            <a:off x="6462713" y="3989388"/>
            <a:ext cx="5270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4" name="Line 34"/>
          <p:cNvSpPr>
            <a:spLocks noChangeShapeType="1"/>
          </p:cNvSpPr>
          <p:nvPr/>
        </p:nvSpPr>
        <p:spPr bwMode="auto">
          <a:xfrm>
            <a:off x="6462713" y="4127500"/>
            <a:ext cx="7556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5" name="Line 35"/>
          <p:cNvSpPr>
            <a:spLocks noChangeShapeType="1"/>
          </p:cNvSpPr>
          <p:nvPr/>
        </p:nvSpPr>
        <p:spPr bwMode="auto">
          <a:xfrm>
            <a:off x="7377113" y="2882900"/>
            <a:ext cx="18256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6" name="Line 36"/>
          <p:cNvSpPr>
            <a:spLocks noChangeShapeType="1"/>
          </p:cNvSpPr>
          <p:nvPr/>
        </p:nvSpPr>
        <p:spPr bwMode="auto">
          <a:xfrm>
            <a:off x="7378700" y="3019425"/>
            <a:ext cx="14446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7" name="Line 37"/>
          <p:cNvSpPr>
            <a:spLocks noChangeShapeType="1"/>
          </p:cNvSpPr>
          <p:nvPr/>
        </p:nvSpPr>
        <p:spPr bwMode="auto">
          <a:xfrm>
            <a:off x="7377113" y="3157538"/>
            <a:ext cx="18256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8" name="Line 38"/>
          <p:cNvSpPr>
            <a:spLocks noChangeShapeType="1"/>
          </p:cNvSpPr>
          <p:nvPr/>
        </p:nvSpPr>
        <p:spPr bwMode="auto">
          <a:xfrm>
            <a:off x="7378700" y="3300413"/>
            <a:ext cx="16192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9" name="Line 39"/>
          <p:cNvSpPr>
            <a:spLocks noChangeShapeType="1"/>
          </p:cNvSpPr>
          <p:nvPr/>
        </p:nvSpPr>
        <p:spPr bwMode="auto">
          <a:xfrm>
            <a:off x="7378700" y="3438525"/>
            <a:ext cx="16192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0" name="Line 40"/>
          <p:cNvSpPr>
            <a:spLocks noChangeShapeType="1"/>
          </p:cNvSpPr>
          <p:nvPr/>
        </p:nvSpPr>
        <p:spPr bwMode="auto">
          <a:xfrm flipV="1">
            <a:off x="7378700" y="3568700"/>
            <a:ext cx="158750" cy="142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1" name="Line 41"/>
          <p:cNvSpPr>
            <a:spLocks noChangeShapeType="1"/>
          </p:cNvSpPr>
          <p:nvPr/>
        </p:nvSpPr>
        <p:spPr bwMode="auto">
          <a:xfrm>
            <a:off x="7375525" y="3714750"/>
            <a:ext cx="16986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2" name="Line 42"/>
          <p:cNvSpPr>
            <a:spLocks noChangeShapeType="1"/>
          </p:cNvSpPr>
          <p:nvPr/>
        </p:nvSpPr>
        <p:spPr bwMode="auto">
          <a:xfrm>
            <a:off x="7377113" y="3851275"/>
            <a:ext cx="15398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3" name="Line 43"/>
          <p:cNvSpPr>
            <a:spLocks noChangeShapeType="1"/>
          </p:cNvSpPr>
          <p:nvPr/>
        </p:nvSpPr>
        <p:spPr bwMode="auto">
          <a:xfrm>
            <a:off x="7377113" y="3989388"/>
            <a:ext cx="1730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4" name="Line 44"/>
          <p:cNvSpPr>
            <a:spLocks noChangeShapeType="1"/>
          </p:cNvSpPr>
          <p:nvPr/>
        </p:nvSpPr>
        <p:spPr bwMode="auto">
          <a:xfrm>
            <a:off x="7377113" y="4127500"/>
            <a:ext cx="18256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5" name="Line 45"/>
          <p:cNvSpPr>
            <a:spLocks noChangeShapeType="1"/>
          </p:cNvSpPr>
          <p:nvPr/>
        </p:nvSpPr>
        <p:spPr bwMode="auto">
          <a:xfrm>
            <a:off x="7700963" y="2882900"/>
            <a:ext cx="1270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6" name="Line 46"/>
          <p:cNvSpPr>
            <a:spLocks noChangeShapeType="1"/>
          </p:cNvSpPr>
          <p:nvPr/>
        </p:nvSpPr>
        <p:spPr bwMode="auto">
          <a:xfrm>
            <a:off x="7700963" y="3019425"/>
            <a:ext cx="1222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7" name="Line 47"/>
          <p:cNvSpPr>
            <a:spLocks noChangeShapeType="1"/>
          </p:cNvSpPr>
          <p:nvPr/>
        </p:nvSpPr>
        <p:spPr bwMode="auto">
          <a:xfrm>
            <a:off x="7705725" y="3157538"/>
            <a:ext cx="1587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8" name="Line 48"/>
          <p:cNvSpPr>
            <a:spLocks noChangeShapeType="1"/>
          </p:cNvSpPr>
          <p:nvPr/>
        </p:nvSpPr>
        <p:spPr bwMode="auto">
          <a:xfrm>
            <a:off x="7700963" y="3297238"/>
            <a:ext cx="1270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9" name="Line 49"/>
          <p:cNvSpPr>
            <a:spLocks noChangeShapeType="1"/>
          </p:cNvSpPr>
          <p:nvPr/>
        </p:nvSpPr>
        <p:spPr bwMode="auto">
          <a:xfrm>
            <a:off x="7700963" y="3433763"/>
            <a:ext cx="11588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0" name="Line 50"/>
          <p:cNvSpPr>
            <a:spLocks noChangeShapeType="1"/>
          </p:cNvSpPr>
          <p:nvPr/>
        </p:nvSpPr>
        <p:spPr bwMode="auto">
          <a:xfrm flipV="1">
            <a:off x="7700963" y="3568700"/>
            <a:ext cx="144462" cy="142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1" name="Line 51"/>
          <p:cNvSpPr>
            <a:spLocks noChangeShapeType="1"/>
          </p:cNvSpPr>
          <p:nvPr/>
        </p:nvSpPr>
        <p:spPr bwMode="auto">
          <a:xfrm>
            <a:off x="7700963" y="3711575"/>
            <a:ext cx="120650"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2" name="Line 52"/>
          <p:cNvSpPr>
            <a:spLocks noChangeShapeType="1"/>
          </p:cNvSpPr>
          <p:nvPr/>
        </p:nvSpPr>
        <p:spPr bwMode="auto">
          <a:xfrm>
            <a:off x="7700963" y="3849688"/>
            <a:ext cx="11112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3" name="Line 53"/>
          <p:cNvSpPr>
            <a:spLocks noChangeShapeType="1"/>
          </p:cNvSpPr>
          <p:nvPr/>
        </p:nvSpPr>
        <p:spPr bwMode="auto">
          <a:xfrm>
            <a:off x="7700963" y="3989388"/>
            <a:ext cx="15398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4" name="Line 54"/>
          <p:cNvSpPr>
            <a:spLocks noChangeShapeType="1"/>
          </p:cNvSpPr>
          <p:nvPr/>
        </p:nvSpPr>
        <p:spPr bwMode="auto">
          <a:xfrm>
            <a:off x="7700963" y="4127500"/>
            <a:ext cx="13017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5" name="Line 55"/>
          <p:cNvSpPr>
            <a:spLocks noChangeShapeType="1"/>
          </p:cNvSpPr>
          <p:nvPr/>
        </p:nvSpPr>
        <p:spPr bwMode="auto">
          <a:xfrm>
            <a:off x="8013700" y="2882900"/>
            <a:ext cx="17938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6" name="Line 56"/>
          <p:cNvSpPr>
            <a:spLocks noChangeShapeType="1"/>
          </p:cNvSpPr>
          <p:nvPr/>
        </p:nvSpPr>
        <p:spPr bwMode="auto">
          <a:xfrm>
            <a:off x="8013700" y="3017838"/>
            <a:ext cx="1460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7" name="Line 57"/>
          <p:cNvSpPr>
            <a:spLocks noChangeShapeType="1"/>
          </p:cNvSpPr>
          <p:nvPr/>
        </p:nvSpPr>
        <p:spPr bwMode="auto">
          <a:xfrm>
            <a:off x="8013700" y="3157538"/>
            <a:ext cx="17938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8" name="Line 58"/>
          <p:cNvSpPr>
            <a:spLocks noChangeShapeType="1"/>
          </p:cNvSpPr>
          <p:nvPr/>
        </p:nvSpPr>
        <p:spPr bwMode="auto">
          <a:xfrm>
            <a:off x="8013700" y="3297238"/>
            <a:ext cx="16192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39" name="Line 59"/>
          <p:cNvSpPr>
            <a:spLocks noChangeShapeType="1"/>
          </p:cNvSpPr>
          <p:nvPr/>
        </p:nvSpPr>
        <p:spPr bwMode="auto">
          <a:xfrm>
            <a:off x="8013700" y="3435350"/>
            <a:ext cx="16192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0" name="Line 60"/>
          <p:cNvSpPr>
            <a:spLocks noChangeShapeType="1"/>
          </p:cNvSpPr>
          <p:nvPr/>
        </p:nvSpPr>
        <p:spPr bwMode="auto">
          <a:xfrm flipV="1">
            <a:off x="8013700" y="3568700"/>
            <a:ext cx="157163" cy="142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1" name="Line 61"/>
          <p:cNvSpPr>
            <a:spLocks noChangeShapeType="1"/>
          </p:cNvSpPr>
          <p:nvPr/>
        </p:nvSpPr>
        <p:spPr bwMode="auto">
          <a:xfrm>
            <a:off x="8013700" y="3711575"/>
            <a:ext cx="166688" cy="1588"/>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2" name="Line 62"/>
          <p:cNvSpPr>
            <a:spLocks noChangeShapeType="1"/>
          </p:cNvSpPr>
          <p:nvPr/>
        </p:nvSpPr>
        <p:spPr bwMode="auto">
          <a:xfrm>
            <a:off x="8013700" y="3849688"/>
            <a:ext cx="15398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3" name="Line 63"/>
          <p:cNvSpPr>
            <a:spLocks noChangeShapeType="1"/>
          </p:cNvSpPr>
          <p:nvPr/>
        </p:nvSpPr>
        <p:spPr bwMode="auto">
          <a:xfrm>
            <a:off x="8013700" y="3989388"/>
            <a:ext cx="16986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4" name="Line 64"/>
          <p:cNvSpPr>
            <a:spLocks noChangeShapeType="1"/>
          </p:cNvSpPr>
          <p:nvPr/>
        </p:nvSpPr>
        <p:spPr bwMode="auto">
          <a:xfrm>
            <a:off x="8013700" y="4127500"/>
            <a:ext cx="18256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5" name="Line 65"/>
          <p:cNvSpPr>
            <a:spLocks noChangeShapeType="1"/>
          </p:cNvSpPr>
          <p:nvPr/>
        </p:nvSpPr>
        <p:spPr bwMode="auto">
          <a:xfrm>
            <a:off x="6489700" y="4367213"/>
            <a:ext cx="6604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6" name="Line 66"/>
          <p:cNvSpPr>
            <a:spLocks noChangeShapeType="1"/>
          </p:cNvSpPr>
          <p:nvPr/>
        </p:nvSpPr>
        <p:spPr bwMode="auto">
          <a:xfrm>
            <a:off x="6550025" y="4465638"/>
            <a:ext cx="614363"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7" name="Line 67"/>
          <p:cNvSpPr>
            <a:spLocks noChangeShapeType="1"/>
          </p:cNvSpPr>
          <p:nvPr/>
        </p:nvSpPr>
        <p:spPr bwMode="auto">
          <a:xfrm>
            <a:off x="6638925" y="4576763"/>
            <a:ext cx="411163"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8" name="Line 68"/>
          <p:cNvSpPr>
            <a:spLocks noChangeShapeType="1"/>
          </p:cNvSpPr>
          <p:nvPr/>
        </p:nvSpPr>
        <p:spPr bwMode="auto">
          <a:xfrm>
            <a:off x="6634163" y="4765675"/>
            <a:ext cx="6604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49" name="Line 69"/>
          <p:cNvSpPr>
            <a:spLocks noChangeShapeType="1"/>
          </p:cNvSpPr>
          <p:nvPr/>
        </p:nvSpPr>
        <p:spPr bwMode="auto">
          <a:xfrm>
            <a:off x="6569075" y="4873625"/>
            <a:ext cx="6604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0" name="Line 70"/>
          <p:cNvSpPr>
            <a:spLocks noChangeShapeType="1"/>
          </p:cNvSpPr>
          <p:nvPr/>
        </p:nvSpPr>
        <p:spPr bwMode="auto">
          <a:xfrm>
            <a:off x="7408863" y="4368800"/>
            <a:ext cx="163512"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1" name="Line 71"/>
          <p:cNvSpPr>
            <a:spLocks noChangeShapeType="1"/>
          </p:cNvSpPr>
          <p:nvPr/>
        </p:nvSpPr>
        <p:spPr bwMode="auto">
          <a:xfrm>
            <a:off x="7439025" y="4402138"/>
            <a:ext cx="114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2" name="Line 72"/>
          <p:cNvSpPr>
            <a:spLocks noChangeShapeType="1"/>
          </p:cNvSpPr>
          <p:nvPr/>
        </p:nvSpPr>
        <p:spPr bwMode="auto">
          <a:xfrm>
            <a:off x="7753350" y="4368800"/>
            <a:ext cx="14605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3" name="Line 73"/>
          <p:cNvSpPr>
            <a:spLocks noChangeShapeType="1"/>
          </p:cNvSpPr>
          <p:nvPr/>
        </p:nvSpPr>
        <p:spPr bwMode="auto">
          <a:xfrm>
            <a:off x="7781925" y="4402138"/>
            <a:ext cx="9683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4" name="Line 74"/>
          <p:cNvSpPr>
            <a:spLocks noChangeShapeType="1"/>
          </p:cNvSpPr>
          <p:nvPr/>
        </p:nvSpPr>
        <p:spPr bwMode="auto">
          <a:xfrm>
            <a:off x="8056563" y="4368800"/>
            <a:ext cx="96837"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5" name="Line 75"/>
          <p:cNvSpPr>
            <a:spLocks noChangeShapeType="1"/>
          </p:cNvSpPr>
          <p:nvPr/>
        </p:nvSpPr>
        <p:spPr bwMode="auto">
          <a:xfrm>
            <a:off x="8077200" y="4402138"/>
            <a:ext cx="635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6" name="Line 76"/>
          <p:cNvSpPr>
            <a:spLocks noChangeShapeType="1"/>
          </p:cNvSpPr>
          <p:nvPr/>
        </p:nvSpPr>
        <p:spPr bwMode="auto">
          <a:xfrm>
            <a:off x="6534150" y="4922838"/>
            <a:ext cx="6604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7" name="Line 77"/>
          <p:cNvSpPr>
            <a:spLocks noChangeShapeType="1"/>
          </p:cNvSpPr>
          <p:nvPr/>
        </p:nvSpPr>
        <p:spPr bwMode="auto">
          <a:xfrm>
            <a:off x="6223000" y="4313238"/>
            <a:ext cx="220027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8" name="Line 78"/>
          <p:cNvSpPr>
            <a:spLocks noChangeShapeType="1"/>
          </p:cNvSpPr>
          <p:nvPr/>
        </p:nvSpPr>
        <p:spPr bwMode="auto">
          <a:xfrm flipH="1">
            <a:off x="6435725" y="4705350"/>
            <a:ext cx="221297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59" name="Freeform 79"/>
          <p:cNvSpPr>
            <a:spLocks/>
          </p:cNvSpPr>
          <p:nvPr/>
        </p:nvSpPr>
        <p:spPr bwMode="auto">
          <a:xfrm>
            <a:off x="6454775" y="2608263"/>
            <a:ext cx="57150" cy="122237"/>
          </a:xfrm>
          <a:custGeom>
            <a:avLst/>
            <a:gdLst>
              <a:gd name="T0" fmla="*/ 0 w 36"/>
              <a:gd name="T1" fmla="*/ 2147483647 h 77"/>
              <a:gd name="T2" fmla="*/ 0 w 36"/>
              <a:gd name="T3" fmla="*/ 0 h 77"/>
              <a:gd name="T4" fmla="*/ 2147483647 w 36"/>
              <a:gd name="T5" fmla="*/ 0 h 77"/>
              <a:gd name="T6" fmla="*/ 2147483647 w 36"/>
              <a:gd name="T7" fmla="*/ 2147483647 h 77"/>
              <a:gd name="T8" fmla="*/ 2147483647 w 36"/>
              <a:gd name="T9" fmla="*/ 2147483647 h 77"/>
              <a:gd name="T10" fmla="*/ 2147483647 w 36"/>
              <a:gd name="T11" fmla="*/ 2147483647 h 77"/>
              <a:gd name="T12" fmla="*/ 0 w 36"/>
              <a:gd name="T13" fmla="*/ 2147483647 h 77"/>
              <a:gd name="T14" fmla="*/ 0 60000 65536"/>
              <a:gd name="T15" fmla="*/ 0 60000 65536"/>
              <a:gd name="T16" fmla="*/ 0 60000 65536"/>
              <a:gd name="T17" fmla="*/ 0 60000 65536"/>
              <a:gd name="T18" fmla="*/ 0 60000 65536"/>
              <a:gd name="T19" fmla="*/ 0 60000 65536"/>
              <a:gd name="T20" fmla="*/ 0 60000 65536"/>
              <a:gd name="T21" fmla="*/ 0 w 36"/>
              <a:gd name="T22" fmla="*/ 0 h 77"/>
              <a:gd name="T23" fmla="*/ 36 w 36"/>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77">
                <a:moveTo>
                  <a:pt x="0" y="76"/>
                </a:moveTo>
                <a:lnTo>
                  <a:pt x="0" y="0"/>
                </a:lnTo>
                <a:lnTo>
                  <a:pt x="22" y="0"/>
                </a:lnTo>
                <a:lnTo>
                  <a:pt x="35" y="7"/>
                </a:lnTo>
                <a:lnTo>
                  <a:pt x="35" y="23"/>
                </a:lnTo>
                <a:lnTo>
                  <a:pt x="23" y="34"/>
                </a:lnTo>
                <a:lnTo>
                  <a:pt x="0" y="3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0" name="Freeform 80"/>
          <p:cNvSpPr>
            <a:spLocks/>
          </p:cNvSpPr>
          <p:nvPr/>
        </p:nvSpPr>
        <p:spPr bwMode="auto">
          <a:xfrm>
            <a:off x="6454775" y="2662238"/>
            <a:ext cx="57150" cy="68262"/>
          </a:xfrm>
          <a:custGeom>
            <a:avLst/>
            <a:gdLst>
              <a:gd name="T0" fmla="*/ 2147483647 w 36"/>
              <a:gd name="T1" fmla="*/ 0 h 43"/>
              <a:gd name="T2" fmla="*/ 2147483647 w 36"/>
              <a:gd name="T3" fmla="*/ 2147483647 h 43"/>
              <a:gd name="T4" fmla="*/ 2147483647 w 36"/>
              <a:gd name="T5" fmla="*/ 2147483647 h 43"/>
              <a:gd name="T6" fmla="*/ 2147483647 w 36"/>
              <a:gd name="T7" fmla="*/ 2147483647 h 43"/>
              <a:gd name="T8" fmla="*/ 0 w 36"/>
              <a:gd name="T9" fmla="*/ 2147483647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22" y="0"/>
                </a:moveTo>
                <a:lnTo>
                  <a:pt x="35" y="8"/>
                </a:lnTo>
                <a:lnTo>
                  <a:pt x="35" y="33"/>
                </a:lnTo>
                <a:lnTo>
                  <a:pt x="23" y="42"/>
                </a:lnTo>
                <a:lnTo>
                  <a:pt x="0"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1" name="Freeform 81"/>
          <p:cNvSpPr>
            <a:spLocks/>
          </p:cNvSpPr>
          <p:nvPr/>
        </p:nvSpPr>
        <p:spPr bwMode="auto">
          <a:xfrm>
            <a:off x="6550025" y="2644775"/>
            <a:ext cx="50800" cy="85725"/>
          </a:xfrm>
          <a:custGeom>
            <a:avLst/>
            <a:gdLst>
              <a:gd name="T0" fmla="*/ 2147483647 w 32"/>
              <a:gd name="T1" fmla="*/ 2147483647 h 54"/>
              <a:gd name="T2" fmla="*/ 2147483647 w 32"/>
              <a:gd name="T3" fmla="*/ 0 h 54"/>
              <a:gd name="T4" fmla="*/ 2147483647 w 32"/>
              <a:gd name="T5" fmla="*/ 0 h 54"/>
              <a:gd name="T6" fmla="*/ 0 w 32"/>
              <a:gd name="T7" fmla="*/ 2147483647 h 54"/>
              <a:gd name="T8" fmla="*/ 0 w 32"/>
              <a:gd name="T9" fmla="*/ 2147483647 h 54"/>
              <a:gd name="T10" fmla="*/ 2147483647 w 32"/>
              <a:gd name="T11" fmla="*/ 2147483647 h 54"/>
              <a:gd name="T12" fmla="*/ 2147483647 w 32"/>
              <a:gd name="T13" fmla="*/ 2147483647 h 54"/>
              <a:gd name="T14" fmla="*/ 0 60000 65536"/>
              <a:gd name="T15" fmla="*/ 0 60000 65536"/>
              <a:gd name="T16" fmla="*/ 0 60000 65536"/>
              <a:gd name="T17" fmla="*/ 0 60000 65536"/>
              <a:gd name="T18" fmla="*/ 0 60000 65536"/>
              <a:gd name="T19" fmla="*/ 0 60000 65536"/>
              <a:gd name="T20" fmla="*/ 0 60000 65536"/>
              <a:gd name="T21" fmla="*/ 0 w 32"/>
              <a:gd name="T22" fmla="*/ 0 h 54"/>
              <a:gd name="T23" fmla="*/ 32 w 3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4">
                <a:moveTo>
                  <a:pt x="31" y="53"/>
                </a:moveTo>
                <a:lnTo>
                  <a:pt x="31" y="0"/>
                </a:lnTo>
                <a:lnTo>
                  <a:pt x="5" y="0"/>
                </a:lnTo>
                <a:lnTo>
                  <a:pt x="0" y="11"/>
                </a:lnTo>
                <a:lnTo>
                  <a:pt x="0" y="53"/>
                </a:lnTo>
                <a:lnTo>
                  <a:pt x="17" y="53"/>
                </a:lnTo>
                <a:lnTo>
                  <a:pt x="31" y="3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2" name="Freeform 82"/>
          <p:cNvSpPr>
            <a:spLocks/>
          </p:cNvSpPr>
          <p:nvPr/>
        </p:nvSpPr>
        <p:spPr bwMode="auto">
          <a:xfrm>
            <a:off x="6635750" y="2608263"/>
            <a:ext cx="26988" cy="122237"/>
          </a:xfrm>
          <a:custGeom>
            <a:avLst/>
            <a:gdLst>
              <a:gd name="T0" fmla="*/ 0 w 17"/>
              <a:gd name="T1" fmla="*/ 0 h 77"/>
              <a:gd name="T2" fmla="*/ 0 w 17"/>
              <a:gd name="T3" fmla="*/ 2147483647 h 77"/>
              <a:gd name="T4" fmla="*/ 2147483647 w 17"/>
              <a:gd name="T5" fmla="*/ 2147483647 h 77"/>
              <a:gd name="T6" fmla="*/ 0 60000 65536"/>
              <a:gd name="T7" fmla="*/ 0 60000 65536"/>
              <a:gd name="T8" fmla="*/ 0 60000 65536"/>
              <a:gd name="T9" fmla="*/ 0 w 17"/>
              <a:gd name="T10" fmla="*/ 0 h 77"/>
              <a:gd name="T11" fmla="*/ 17 w 17"/>
              <a:gd name="T12" fmla="*/ 77 h 77"/>
            </a:gdLst>
            <a:ahLst/>
            <a:cxnLst>
              <a:cxn ang="T6">
                <a:pos x="T0" y="T1"/>
              </a:cxn>
              <a:cxn ang="T7">
                <a:pos x="T2" y="T3"/>
              </a:cxn>
              <a:cxn ang="T8">
                <a:pos x="T4" y="T5"/>
              </a:cxn>
            </a:cxnLst>
            <a:rect l="T9" t="T10" r="T11" b="T12"/>
            <a:pathLst>
              <a:path w="17" h="77">
                <a:moveTo>
                  <a:pt x="0" y="0"/>
                </a:moveTo>
                <a:lnTo>
                  <a:pt x="0" y="65"/>
                </a:lnTo>
                <a:lnTo>
                  <a:pt x="16" y="7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3" name="Freeform 83"/>
          <p:cNvSpPr>
            <a:spLocks/>
          </p:cNvSpPr>
          <p:nvPr/>
        </p:nvSpPr>
        <p:spPr bwMode="auto">
          <a:xfrm>
            <a:off x="6678613" y="2644775"/>
            <a:ext cx="49212" cy="85725"/>
          </a:xfrm>
          <a:custGeom>
            <a:avLst/>
            <a:gdLst>
              <a:gd name="T0" fmla="*/ 2147483647 w 31"/>
              <a:gd name="T1" fmla="*/ 2147483647 h 54"/>
              <a:gd name="T2" fmla="*/ 2147483647 w 31"/>
              <a:gd name="T3" fmla="*/ 0 h 54"/>
              <a:gd name="T4" fmla="*/ 2147483647 w 31"/>
              <a:gd name="T5" fmla="*/ 0 h 54"/>
              <a:gd name="T6" fmla="*/ 0 w 31"/>
              <a:gd name="T7" fmla="*/ 2147483647 h 54"/>
              <a:gd name="T8" fmla="*/ 0 w 31"/>
              <a:gd name="T9" fmla="*/ 2147483647 h 54"/>
              <a:gd name="T10" fmla="*/ 2147483647 w 31"/>
              <a:gd name="T11" fmla="*/ 2147483647 h 54"/>
              <a:gd name="T12" fmla="*/ 2147483647 w 31"/>
              <a:gd name="T13" fmla="*/ 2147483647 h 54"/>
              <a:gd name="T14" fmla="*/ 0 60000 65536"/>
              <a:gd name="T15" fmla="*/ 0 60000 65536"/>
              <a:gd name="T16" fmla="*/ 0 60000 65536"/>
              <a:gd name="T17" fmla="*/ 0 60000 65536"/>
              <a:gd name="T18" fmla="*/ 0 60000 65536"/>
              <a:gd name="T19" fmla="*/ 0 60000 65536"/>
              <a:gd name="T20" fmla="*/ 0 60000 65536"/>
              <a:gd name="T21" fmla="*/ 0 w 31"/>
              <a:gd name="T22" fmla="*/ 0 h 54"/>
              <a:gd name="T23" fmla="*/ 31 w 31"/>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54">
                <a:moveTo>
                  <a:pt x="30" y="53"/>
                </a:moveTo>
                <a:lnTo>
                  <a:pt x="30" y="0"/>
                </a:lnTo>
                <a:lnTo>
                  <a:pt x="4" y="0"/>
                </a:lnTo>
                <a:lnTo>
                  <a:pt x="0" y="11"/>
                </a:lnTo>
                <a:lnTo>
                  <a:pt x="0" y="53"/>
                </a:lnTo>
                <a:lnTo>
                  <a:pt x="17" y="53"/>
                </a:lnTo>
                <a:lnTo>
                  <a:pt x="30" y="3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4" name="Freeform 84"/>
          <p:cNvSpPr>
            <a:spLocks/>
          </p:cNvSpPr>
          <p:nvPr/>
        </p:nvSpPr>
        <p:spPr bwMode="auto">
          <a:xfrm>
            <a:off x="6764338" y="2644775"/>
            <a:ext cx="49212" cy="85725"/>
          </a:xfrm>
          <a:custGeom>
            <a:avLst/>
            <a:gdLst>
              <a:gd name="T0" fmla="*/ 0 w 31"/>
              <a:gd name="T1" fmla="*/ 2147483647 h 54"/>
              <a:gd name="T2" fmla="*/ 0 w 31"/>
              <a:gd name="T3" fmla="*/ 0 h 54"/>
              <a:gd name="T4" fmla="*/ 2147483647 w 31"/>
              <a:gd name="T5" fmla="*/ 0 h 54"/>
              <a:gd name="T6" fmla="*/ 2147483647 w 31"/>
              <a:gd name="T7" fmla="*/ 2147483647 h 54"/>
              <a:gd name="T8" fmla="*/ 2147483647 w 31"/>
              <a:gd name="T9" fmla="*/ 2147483647 h 54"/>
              <a:gd name="T10" fmla="*/ 0 60000 65536"/>
              <a:gd name="T11" fmla="*/ 0 60000 65536"/>
              <a:gd name="T12" fmla="*/ 0 60000 65536"/>
              <a:gd name="T13" fmla="*/ 0 60000 65536"/>
              <a:gd name="T14" fmla="*/ 0 60000 65536"/>
              <a:gd name="T15" fmla="*/ 0 w 31"/>
              <a:gd name="T16" fmla="*/ 0 h 54"/>
              <a:gd name="T17" fmla="*/ 31 w 31"/>
              <a:gd name="T18" fmla="*/ 54 h 54"/>
            </a:gdLst>
            <a:ahLst/>
            <a:cxnLst>
              <a:cxn ang="T10">
                <a:pos x="T0" y="T1"/>
              </a:cxn>
              <a:cxn ang="T11">
                <a:pos x="T2" y="T3"/>
              </a:cxn>
              <a:cxn ang="T12">
                <a:pos x="T4" y="T5"/>
              </a:cxn>
              <a:cxn ang="T13">
                <a:pos x="T6" y="T7"/>
              </a:cxn>
              <a:cxn ang="T14">
                <a:pos x="T8" y="T9"/>
              </a:cxn>
            </a:cxnLst>
            <a:rect l="T15" t="T16" r="T17" b="T18"/>
            <a:pathLst>
              <a:path w="31" h="54">
                <a:moveTo>
                  <a:pt x="0" y="53"/>
                </a:moveTo>
                <a:lnTo>
                  <a:pt x="0" y="0"/>
                </a:lnTo>
                <a:lnTo>
                  <a:pt x="23" y="0"/>
                </a:lnTo>
                <a:lnTo>
                  <a:pt x="30" y="13"/>
                </a:lnTo>
                <a:lnTo>
                  <a:pt x="30"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5" name="Freeform 85"/>
          <p:cNvSpPr>
            <a:spLocks/>
          </p:cNvSpPr>
          <p:nvPr/>
        </p:nvSpPr>
        <p:spPr bwMode="auto">
          <a:xfrm>
            <a:off x="6853238" y="2644775"/>
            <a:ext cx="49212" cy="85725"/>
          </a:xfrm>
          <a:custGeom>
            <a:avLst/>
            <a:gdLst>
              <a:gd name="T0" fmla="*/ 2147483647 w 31"/>
              <a:gd name="T1" fmla="*/ 2147483647 h 54"/>
              <a:gd name="T2" fmla="*/ 0 w 31"/>
              <a:gd name="T3" fmla="*/ 2147483647 h 54"/>
              <a:gd name="T4" fmla="*/ 0 w 31"/>
              <a:gd name="T5" fmla="*/ 0 h 54"/>
              <a:gd name="T6" fmla="*/ 2147483647 w 31"/>
              <a:gd name="T7" fmla="*/ 0 h 54"/>
              <a:gd name="T8" fmla="*/ 0 60000 65536"/>
              <a:gd name="T9" fmla="*/ 0 60000 65536"/>
              <a:gd name="T10" fmla="*/ 0 60000 65536"/>
              <a:gd name="T11" fmla="*/ 0 60000 65536"/>
              <a:gd name="T12" fmla="*/ 0 w 31"/>
              <a:gd name="T13" fmla="*/ 0 h 54"/>
              <a:gd name="T14" fmla="*/ 31 w 31"/>
              <a:gd name="T15" fmla="*/ 54 h 54"/>
            </a:gdLst>
            <a:ahLst/>
            <a:cxnLst>
              <a:cxn ang="T8">
                <a:pos x="T0" y="T1"/>
              </a:cxn>
              <a:cxn ang="T9">
                <a:pos x="T2" y="T3"/>
              </a:cxn>
              <a:cxn ang="T10">
                <a:pos x="T4" y="T5"/>
              </a:cxn>
              <a:cxn ang="T11">
                <a:pos x="T6" y="T7"/>
              </a:cxn>
            </a:cxnLst>
            <a:rect l="T12" t="T13" r="T14" b="T15"/>
            <a:pathLst>
              <a:path w="31" h="54">
                <a:moveTo>
                  <a:pt x="30" y="53"/>
                </a:moveTo>
                <a:lnTo>
                  <a:pt x="0" y="53"/>
                </a:lnTo>
                <a:lnTo>
                  <a:pt x="0" y="0"/>
                </a:lnTo>
                <a:lnTo>
                  <a:pt x="28"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6" name="Freeform 86"/>
          <p:cNvSpPr>
            <a:spLocks/>
          </p:cNvSpPr>
          <p:nvPr/>
        </p:nvSpPr>
        <p:spPr bwMode="auto">
          <a:xfrm>
            <a:off x="6938963" y="2644775"/>
            <a:ext cx="49212" cy="85725"/>
          </a:xfrm>
          <a:custGeom>
            <a:avLst/>
            <a:gdLst>
              <a:gd name="T0" fmla="*/ 0 w 31"/>
              <a:gd name="T1" fmla="*/ 2147483647 h 54"/>
              <a:gd name="T2" fmla="*/ 2147483647 w 31"/>
              <a:gd name="T3" fmla="*/ 2147483647 h 54"/>
              <a:gd name="T4" fmla="*/ 2147483647 w 31"/>
              <a:gd name="T5" fmla="*/ 0 h 54"/>
              <a:gd name="T6" fmla="*/ 0 w 31"/>
              <a:gd name="T7" fmla="*/ 0 h 54"/>
              <a:gd name="T8" fmla="*/ 0 w 31"/>
              <a:gd name="T9" fmla="*/ 2147483647 h 54"/>
              <a:gd name="T10" fmla="*/ 2147483647 w 31"/>
              <a:gd name="T11" fmla="*/ 2147483647 h 54"/>
              <a:gd name="T12" fmla="*/ 0 60000 65536"/>
              <a:gd name="T13" fmla="*/ 0 60000 65536"/>
              <a:gd name="T14" fmla="*/ 0 60000 65536"/>
              <a:gd name="T15" fmla="*/ 0 60000 65536"/>
              <a:gd name="T16" fmla="*/ 0 60000 65536"/>
              <a:gd name="T17" fmla="*/ 0 60000 65536"/>
              <a:gd name="T18" fmla="*/ 0 w 31"/>
              <a:gd name="T19" fmla="*/ 0 h 54"/>
              <a:gd name="T20" fmla="*/ 31 w 3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1" h="54">
                <a:moveTo>
                  <a:pt x="0" y="26"/>
                </a:moveTo>
                <a:lnTo>
                  <a:pt x="30" y="26"/>
                </a:lnTo>
                <a:lnTo>
                  <a:pt x="30" y="0"/>
                </a:lnTo>
                <a:lnTo>
                  <a:pt x="0" y="0"/>
                </a:lnTo>
                <a:lnTo>
                  <a:pt x="0" y="53"/>
                </a:lnTo>
                <a:lnTo>
                  <a:pt x="30"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7" name="Freeform 87"/>
          <p:cNvSpPr>
            <a:spLocks/>
          </p:cNvSpPr>
          <p:nvPr/>
        </p:nvSpPr>
        <p:spPr bwMode="auto">
          <a:xfrm>
            <a:off x="7104063" y="2608263"/>
            <a:ext cx="55562" cy="122237"/>
          </a:xfrm>
          <a:custGeom>
            <a:avLst/>
            <a:gdLst>
              <a:gd name="T0" fmla="*/ 2147483647 w 35"/>
              <a:gd name="T1" fmla="*/ 2147483647 h 77"/>
              <a:gd name="T2" fmla="*/ 2147483647 w 35"/>
              <a:gd name="T3" fmla="*/ 0 h 77"/>
              <a:gd name="T4" fmla="*/ 2147483647 w 35"/>
              <a:gd name="T5" fmla="*/ 0 h 77"/>
              <a:gd name="T6" fmla="*/ 0 w 35"/>
              <a:gd name="T7" fmla="*/ 2147483647 h 77"/>
              <a:gd name="T8" fmla="*/ 0 w 35"/>
              <a:gd name="T9" fmla="*/ 2147483647 h 77"/>
              <a:gd name="T10" fmla="*/ 2147483647 w 35"/>
              <a:gd name="T11" fmla="*/ 2147483647 h 77"/>
              <a:gd name="T12" fmla="*/ 2147483647 w 35"/>
              <a:gd name="T13" fmla="*/ 2147483647 h 77"/>
              <a:gd name="T14" fmla="*/ 2147483647 w 35"/>
              <a:gd name="T15" fmla="*/ 2147483647 h 77"/>
              <a:gd name="T16" fmla="*/ 2147483647 w 35"/>
              <a:gd name="T17" fmla="*/ 2147483647 h 77"/>
              <a:gd name="T18" fmla="*/ 2147483647 w 35"/>
              <a:gd name="T19" fmla="*/ 2147483647 h 77"/>
              <a:gd name="T20" fmla="*/ 2147483647 w 35"/>
              <a:gd name="T21" fmla="*/ 2147483647 h 77"/>
              <a:gd name="T22" fmla="*/ 0 w 35"/>
              <a:gd name="T23" fmla="*/ 2147483647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77"/>
              <a:gd name="T38" fmla="*/ 35 w 35"/>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77">
                <a:moveTo>
                  <a:pt x="34" y="7"/>
                </a:moveTo>
                <a:lnTo>
                  <a:pt x="30" y="0"/>
                </a:lnTo>
                <a:lnTo>
                  <a:pt x="4" y="0"/>
                </a:lnTo>
                <a:lnTo>
                  <a:pt x="0" y="7"/>
                </a:lnTo>
                <a:lnTo>
                  <a:pt x="0" y="23"/>
                </a:lnTo>
                <a:lnTo>
                  <a:pt x="6" y="34"/>
                </a:lnTo>
                <a:lnTo>
                  <a:pt x="30" y="34"/>
                </a:lnTo>
                <a:lnTo>
                  <a:pt x="34" y="42"/>
                </a:lnTo>
                <a:lnTo>
                  <a:pt x="34" y="67"/>
                </a:lnTo>
                <a:lnTo>
                  <a:pt x="30" y="76"/>
                </a:lnTo>
                <a:lnTo>
                  <a:pt x="2" y="76"/>
                </a:lnTo>
                <a:lnTo>
                  <a:pt x="0" y="7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68" name="Line 88"/>
          <p:cNvSpPr>
            <a:spLocks noChangeShapeType="1"/>
          </p:cNvSpPr>
          <p:nvPr/>
        </p:nvSpPr>
        <p:spPr bwMode="auto">
          <a:xfrm flipV="1">
            <a:off x="7202488" y="2601913"/>
            <a:ext cx="0" cy="1333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69" name="Freeform 89"/>
          <p:cNvSpPr>
            <a:spLocks/>
          </p:cNvSpPr>
          <p:nvPr/>
        </p:nvSpPr>
        <p:spPr bwMode="auto">
          <a:xfrm>
            <a:off x="7202488" y="2644775"/>
            <a:ext cx="50800" cy="85725"/>
          </a:xfrm>
          <a:custGeom>
            <a:avLst/>
            <a:gdLst>
              <a:gd name="T0" fmla="*/ 0 w 32"/>
              <a:gd name="T1" fmla="*/ 0 h 54"/>
              <a:gd name="T2" fmla="*/ 2147483647 w 32"/>
              <a:gd name="T3" fmla="*/ 0 h 54"/>
              <a:gd name="T4" fmla="*/ 2147483647 w 32"/>
              <a:gd name="T5" fmla="*/ 2147483647 h 54"/>
              <a:gd name="T6" fmla="*/ 2147483647 w 32"/>
              <a:gd name="T7" fmla="*/ 2147483647 h 54"/>
              <a:gd name="T8" fmla="*/ 0 60000 65536"/>
              <a:gd name="T9" fmla="*/ 0 60000 65536"/>
              <a:gd name="T10" fmla="*/ 0 60000 65536"/>
              <a:gd name="T11" fmla="*/ 0 60000 65536"/>
              <a:gd name="T12" fmla="*/ 0 w 32"/>
              <a:gd name="T13" fmla="*/ 0 h 54"/>
              <a:gd name="T14" fmla="*/ 32 w 32"/>
              <a:gd name="T15" fmla="*/ 54 h 54"/>
            </a:gdLst>
            <a:ahLst/>
            <a:cxnLst>
              <a:cxn ang="T8">
                <a:pos x="T0" y="T1"/>
              </a:cxn>
              <a:cxn ang="T9">
                <a:pos x="T2" y="T3"/>
              </a:cxn>
              <a:cxn ang="T10">
                <a:pos x="T4" y="T5"/>
              </a:cxn>
              <a:cxn ang="T11">
                <a:pos x="T6" y="T7"/>
              </a:cxn>
            </a:cxnLst>
            <a:rect l="T12" t="T13" r="T14" b="T15"/>
            <a:pathLst>
              <a:path w="32" h="54">
                <a:moveTo>
                  <a:pt x="0" y="0"/>
                </a:moveTo>
                <a:lnTo>
                  <a:pt x="25" y="0"/>
                </a:lnTo>
                <a:lnTo>
                  <a:pt x="31" y="11"/>
                </a:lnTo>
                <a:lnTo>
                  <a:pt x="31"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70" name="Freeform 90"/>
          <p:cNvSpPr>
            <a:spLocks/>
          </p:cNvSpPr>
          <p:nvPr/>
        </p:nvSpPr>
        <p:spPr bwMode="auto">
          <a:xfrm>
            <a:off x="7288213" y="2644775"/>
            <a:ext cx="49212" cy="85725"/>
          </a:xfrm>
          <a:custGeom>
            <a:avLst/>
            <a:gdLst>
              <a:gd name="T0" fmla="*/ 0 w 31"/>
              <a:gd name="T1" fmla="*/ 2147483647 h 54"/>
              <a:gd name="T2" fmla="*/ 2147483647 w 31"/>
              <a:gd name="T3" fmla="*/ 2147483647 h 54"/>
              <a:gd name="T4" fmla="*/ 2147483647 w 31"/>
              <a:gd name="T5" fmla="*/ 0 h 54"/>
              <a:gd name="T6" fmla="*/ 0 w 31"/>
              <a:gd name="T7" fmla="*/ 0 h 54"/>
              <a:gd name="T8" fmla="*/ 0 w 31"/>
              <a:gd name="T9" fmla="*/ 2147483647 h 54"/>
              <a:gd name="T10" fmla="*/ 2147483647 w 31"/>
              <a:gd name="T11" fmla="*/ 2147483647 h 54"/>
              <a:gd name="T12" fmla="*/ 0 60000 65536"/>
              <a:gd name="T13" fmla="*/ 0 60000 65536"/>
              <a:gd name="T14" fmla="*/ 0 60000 65536"/>
              <a:gd name="T15" fmla="*/ 0 60000 65536"/>
              <a:gd name="T16" fmla="*/ 0 60000 65536"/>
              <a:gd name="T17" fmla="*/ 0 60000 65536"/>
              <a:gd name="T18" fmla="*/ 0 w 31"/>
              <a:gd name="T19" fmla="*/ 0 h 54"/>
              <a:gd name="T20" fmla="*/ 31 w 3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1" h="54">
                <a:moveTo>
                  <a:pt x="0" y="26"/>
                </a:moveTo>
                <a:lnTo>
                  <a:pt x="30" y="26"/>
                </a:lnTo>
                <a:lnTo>
                  <a:pt x="30" y="0"/>
                </a:lnTo>
                <a:lnTo>
                  <a:pt x="0" y="0"/>
                </a:lnTo>
                <a:lnTo>
                  <a:pt x="0" y="53"/>
                </a:lnTo>
                <a:lnTo>
                  <a:pt x="30"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71" name="Freeform 91"/>
          <p:cNvSpPr>
            <a:spLocks/>
          </p:cNvSpPr>
          <p:nvPr/>
        </p:nvSpPr>
        <p:spPr bwMode="auto">
          <a:xfrm>
            <a:off x="7377113" y="2644775"/>
            <a:ext cx="50800" cy="85725"/>
          </a:xfrm>
          <a:custGeom>
            <a:avLst/>
            <a:gdLst>
              <a:gd name="T0" fmla="*/ 0 w 32"/>
              <a:gd name="T1" fmla="*/ 2147483647 h 54"/>
              <a:gd name="T2" fmla="*/ 2147483647 w 32"/>
              <a:gd name="T3" fmla="*/ 2147483647 h 54"/>
              <a:gd name="T4" fmla="*/ 2147483647 w 32"/>
              <a:gd name="T5" fmla="*/ 0 h 54"/>
              <a:gd name="T6" fmla="*/ 0 w 32"/>
              <a:gd name="T7" fmla="*/ 0 h 54"/>
              <a:gd name="T8" fmla="*/ 0 w 32"/>
              <a:gd name="T9" fmla="*/ 2147483647 h 54"/>
              <a:gd name="T10" fmla="*/ 2147483647 w 32"/>
              <a:gd name="T11" fmla="*/ 2147483647 h 54"/>
              <a:gd name="T12" fmla="*/ 0 60000 65536"/>
              <a:gd name="T13" fmla="*/ 0 60000 65536"/>
              <a:gd name="T14" fmla="*/ 0 60000 65536"/>
              <a:gd name="T15" fmla="*/ 0 60000 65536"/>
              <a:gd name="T16" fmla="*/ 0 60000 65536"/>
              <a:gd name="T17" fmla="*/ 0 60000 65536"/>
              <a:gd name="T18" fmla="*/ 0 w 32"/>
              <a:gd name="T19" fmla="*/ 0 h 54"/>
              <a:gd name="T20" fmla="*/ 32 w 3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2" h="54">
                <a:moveTo>
                  <a:pt x="0" y="26"/>
                </a:moveTo>
                <a:lnTo>
                  <a:pt x="31" y="26"/>
                </a:lnTo>
                <a:lnTo>
                  <a:pt x="31" y="0"/>
                </a:lnTo>
                <a:lnTo>
                  <a:pt x="0" y="0"/>
                </a:lnTo>
                <a:lnTo>
                  <a:pt x="0" y="53"/>
                </a:lnTo>
                <a:lnTo>
                  <a:pt x="31"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6172" name="Line 92"/>
          <p:cNvSpPr>
            <a:spLocks noChangeShapeType="1"/>
          </p:cNvSpPr>
          <p:nvPr/>
        </p:nvSpPr>
        <p:spPr bwMode="auto">
          <a:xfrm>
            <a:off x="7470775" y="2614613"/>
            <a:ext cx="0" cy="10795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73" name="Line 93"/>
          <p:cNvSpPr>
            <a:spLocks noChangeShapeType="1"/>
          </p:cNvSpPr>
          <p:nvPr/>
        </p:nvSpPr>
        <p:spPr bwMode="auto">
          <a:xfrm>
            <a:off x="7470775" y="2644775"/>
            <a:ext cx="14288"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74" name="Rectangle 94"/>
          <p:cNvSpPr>
            <a:spLocks noChangeArrowheads="1"/>
          </p:cNvSpPr>
          <p:nvPr/>
        </p:nvSpPr>
        <p:spPr bwMode="auto">
          <a:xfrm>
            <a:off x="6310313" y="2425700"/>
            <a:ext cx="2081212" cy="45402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a:latin typeface="Book Antiqua" pitchFamily="18" charset="0"/>
              </a:rPr>
              <a:t>Accounts Rec.</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anim calcmode="lin" valueType="num">
                                      <p:cBhvr additive="base">
                                        <p:cTn id="7" dur="500" fill="hold"/>
                                        <p:tgtEl>
                                          <p:spTgt spid="2232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3237">
                                            <p:txEl>
                                              <p:pRg st="1" end="1"/>
                                            </p:txEl>
                                          </p:spTgt>
                                        </p:tgtEl>
                                        <p:attrNameLst>
                                          <p:attrName>style.visibility</p:attrName>
                                        </p:attrNameLst>
                                      </p:cBhvr>
                                      <p:to>
                                        <p:strVal val="visible"/>
                                      </p:to>
                                    </p:set>
                                    <p:anim calcmode="lin" valueType="num">
                                      <p:cBhvr additive="base">
                                        <p:cTn id="11" dur="500" fill="hold"/>
                                        <p:tgtEl>
                                          <p:spTgt spid="22323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323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3237">
                                            <p:txEl>
                                              <p:pRg st="2" end="2"/>
                                            </p:txEl>
                                          </p:spTgt>
                                        </p:tgtEl>
                                        <p:attrNameLst>
                                          <p:attrName>style.visibility</p:attrName>
                                        </p:attrNameLst>
                                      </p:cBhvr>
                                      <p:to>
                                        <p:strVal val="visible"/>
                                      </p:to>
                                    </p:set>
                                    <p:anim calcmode="lin" valueType="num">
                                      <p:cBhvr additive="base">
                                        <p:cTn id="15" dur="500" fill="hold"/>
                                        <p:tgtEl>
                                          <p:spTgt spid="22323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323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val 11"/>
          <p:cNvSpPr>
            <a:spLocks noChangeArrowheads="1"/>
          </p:cNvSpPr>
          <p:nvPr/>
        </p:nvSpPr>
        <p:spPr bwMode="auto">
          <a:xfrm>
            <a:off x="609600" y="1600200"/>
            <a:ext cx="5562600" cy="2362200"/>
          </a:xfrm>
          <a:prstGeom prst="ellipse">
            <a:avLst/>
          </a:prstGeom>
          <a:solidFill>
            <a:srgbClr val="F9F2D5"/>
          </a:solidFill>
          <a:ln w="9525">
            <a:solidFill>
              <a:schemeClr val="tx2"/>
            </a:solidFill>
            <a:round/>
            <a:headEnd/>
            <a:tailEnd/>
          </a:ln>
        </p:spPr>
        <p:txBody>
          <a:bodyPr anchor="ctr"/>
          <a:lstStyle/>
          <a:p>
            <a:pPr algn="ctr" eaLnBrk="0" hangingPunct="0"/>
            <a:r>
              <a:rPr lang="en-US" b="1">
                <a:solidFill>
                  <a:schemeClr val="tx2"/>
                </a:solidFill>
              </a:rPr>
              <a:t>Stockholders like a lot of debt if the company can take advantage of positive </a:t>
            </a:r>
            <a:r>
              <a:rPr lang="en-US" b="1">
                <a:solidFill>
                  <a:srgbClr val="6600FF"/>
                </a:solidFill>
              </a:rPr>
              <a:t>financial leverage</a:t>
            </a:r>
            <a:r>
              <a:rPr lang="en-US" b="1">
                <a:solidFill>
                  <a:schemeClr val="tx2"/>
                </a:solidFill>
              </a:rPr>
              <a:t>.</a:t>
            </a:r>
          </a:p>
        </p:txBody>
      </p:sp>
      <p:sp>
        <p:nvSpPr>
          <p:cNvPr id="197644" name="Oval 12"/>
          <p:cNvSpPr>
            <a:spLocks noChangeArrowheads="1"/>
          </p:cNvSpPr>
          <p:nvPr/>
        </p:nvSpPr>
        <p:spPr bwMode="auto">
          <a:xfrm>
            <a:off x="3505200" y="4237038"/>
            <a:ext cx="5562600" cy="2468562"/>
          </a:xfrm>
          <a:prstGeom prst="ellipse">
            <a:avLst/>
          </a:prstGeom>
          <a:solidFill>
            <a:srgbClr val="F9F2D5"/>
          </a:solidFill>
          <a:ln w="9525">
            <a:solidFill>
              <a:schemeClr val="tx2"/>
            </a:solidFill>
            <a:round/>
            <a:headEnd/>
            <a:tailEnd/>
          </a:ln>
        </p:spPr>
        <p:txBody>
          <a:bodyPr anchor="ctr"/>
          <a:lstStyle/>
          <a:p>
            <a:pPr algn="ctr" eaLnBrk="0" hangingPunct="0"/>
            <a:r>
              <a:rPr lang="en-US" b="1">
                <a:solidFill>
                  <a:schemeClr val="tx2"/>
                </a:solidFill>
              </a:rPr>
              <a:t>Creditors prefer less debt and more equity because equity represents a buffer of protection.</a:t>
            </a:r>
          </a:p>
        </p:txBody>
      </p:sp>
      <p:sp>
        <p:nvSpPr>
          <p:cNvPr id="75780" name="Rectangle 13"/>
          <p:cNvSpPr>
            <a:spLocks noGrp="1" noChangeArrowheads="1"/>
          </p:cNvSpPr>
          <p:nvPr>
            <p:ph type="title"/>
          </p:nvPr>
        </p:nvSpPr>
        <p:spPr/>
        <p:txBody>
          <a:bodyPr/>
          <a:lstStyle/>
          <a:p>
            <a:pPr eaLnBrk="1" hangingPunct="1"/>
            <a:r>
              <a:rPr lang="en-US" smtClean="0"/>
              <a:t>Stockholders vs. Creditors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644"/>
                                        </p:tgtEl>
                                        <p:attrNameLst>
                                          <p:attrName>style.visibility</p:attrName>
                                        </p:attrNameLst>
                                      </p:cBhvr>
                                      <p:to>
                                        <p:strVal val="visible"/>
                                      </p:to>
                                    </p:set>
                                    <p:anim calcmode="lin" valueType="num">
                                      <p:cBhvr additive="base">
                                        <p:cTn id="7" dur="500" fill="hold"/>
                                        <p:tgtEl>
                                          <p:spTgt spid="197644"/>
                                        </p:tgtEl>
                                        <p:attrNameLst>
                                          <p:attrName>ppt_x</p:attrName>
                                        </p:attrNameLst>
                                      </p:cBhvr>
                                      <p:tavLst>
                                        <p:tav tm="0">
                                          <p:val>
                                            <p:strVal val="#ppt_x"/>
                                          </p:val>
                                        </p:tav>
                                        <p:tav tm="100000">
                                          <p:val>
                                            <p:strVal val="#ppt_x"/>
                                          </p:val>
                                        </p:tav>
                                      </p:tavLst>
                                    </p:anim>
                                    <p:anim calcmode="lin" valueType="num">
                                      <p:cBhvr additive="base">
                                        <p:cTn id="8" dur="500" fill="hold"/>
                                        <p:tgtEl>
                                          <p:spTgt spid="197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4"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68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6804" name="Rectangle 4"/>
          <p:cNvSpPr>
            <a:spLocks noGrp="1" noChangeArrowheads="1"/>
          </p:cNvSpPr>
          <p:nvPr>
            <p:ph type="title"/>
          </p:nvPr>
        </p:nvSpPr>
        <p:spPr>
          <a:xfrm>
            <a:off x="762000" y="190500"/>
            <a:ext cx="7772400" cy="1104900"/>
          </a:xfrm>
          <a:noFill/>
        </p:spPr>
        <p:txBody>
          <a:bodyPr lIns="90488" tIns="44450" rIns="90488" bIns="44450"/>
          <a:lstStyle/>
          <a:p>
            <a:pPr eaLnBrk="1" hangingPunct="1"/>
            <a:r>
              <a:rPr lang="en-US" sz="4000" b="1" smtClean="0"/>
              <a:t>Using Financial “Leverage”</a:t>
            </a:r>
            <a:endParaRPr lang="en-US" sz="4000" smtClean="0"/>
          </a:p>
        </p:txBody>
      </p:sp>
      <p:sp>
        <p:nvSpPr>
          <p:cNvPr id="300037" name="Text Box 5"/>
          <p:cNvSpPr txBox="1">
            <a:spLocks noChangeArrowheads="1"/>
          </p:cNvSpPr>
          <p:nvPr/>
        </p:nvSpPr>
        <p:spPr bwMode="auto">
          <a:xfrm>
            <a:off x="685800" y="1752600"/>
            <a:ext cx="7391400"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b="1"/>
              <a:t>Using borrowed money to increase the return on the  Owners’ (the Stockholders’) Investment.</a:t>
            </a:r>
            <a:endParaRPr lang="en-US" b="1"/>
          </a:p>
        </p:txBody>
      </p:sp>
      <p:sp>
        <p:nvSpPr>
          <p:cNvPr id="300038" name="Text Box 6"/>
          <p:cNvSpPr txBox="1">
            <a:spLocks noChangeArrowheads="1"/>
          </p:cNvSpPr>
          <p:nvPr/>
        </p:nvSpPr>
        <p:spPr bwMode="auto">
          <a:xfrm>
            <a:off x="1219200" y="3962400"/>
            <a:ext cx="7924800" cy="239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5000"/>
              </a:lnSpc>
              <a:spcBef>
                <a:spcPct val="25000"/>
              </a:spcBef>
            </a:pPr>
            <a:r>
              <a:rPr lang="en-US" sz="3600" b="1"/>
              <a:t>Ex:  Borrow money at 10% to buy equipment.  Earn 12% investment return on operating the equipment.  </a:t>
            </a:r>
          </a:p>
          <a:p>
            <a:pPr>
              <a:lnSpc>
                <a:spcPct val="85000"/>
              </a:lnSpc>
              <a:spcBef>
                <a:spcPct val="25000"/>
              </a:spcBef>
            </a:pPr>
            <a:endParaRPr lang="en-US" b="1">
              <a:solidFill>
                <a:schemeClr val="accent2"/>
              </a:solidFill>
            </a:endParaRPr>
          </a:p>
          <a:p>
            <a:pPr>
              <a:lnSpc>
                <a:spcPct val="85000"/>
              </a:lnSpc>
              <a:spcBef>
                <a:spcPct val="25000"/>
              </a:spcBef>
            </a:pPr>
            <a:r>
              <a:rPr lang="en-US" sz="3600" b="1">
                <a:solidFill>
                  <a:srgbClr val="FF3300"/>
                </a:solidFill>
              </a:rPr>
              <a:t>Net 2% increase to owners.</a:t>
            </a:r>
          </a:p>
        </p:txBody>
      </p:sp>
      <p:pic>
        <p:nvPicPr>
          <p:cNvPr id="76807" name="Picture 7" descr="j0172639"/>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1812925"/>
            <a:ext cx="2133600" cy="170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0037"/>
                                        </p:tgtEl>
                                        <p:attrNameLst>
                                          <p:attrName>style.visibility</p:attrName>
                                        </p:attrNameLst>
                                      </p:cBhvr>
                                      <p:to>
                                        <p:strVal val="visible"/>
                                      </p:to>
                                    </p:set>
                                    <p:animEffect transition="in" filter="wipe(up)">
                                      <p:cBhvr>
                                        <p:cTn id="7" dur="500"/>
                                        <p:tgtEl>
                                          <p:spTgt spid="300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0038"/>
                                        </p:tgtEl>
                                        <p:attrNameLst>
                                          <p:attrName>style.visibility</p:attrName>
                                        </p:attrNameLst>
                                      </p:cBhvr>
                                      <p:to>
                                        <p:strVal val="visible"/>
                                      </p:to>
                                    </p:set>
                                    <p:animEffect transition="in" filter="wipe(up)">
                                      <p:cBhvr>
                                        <p:cTn id="12" dur="500"/>
                                        <p:tgtEl>
                                          <p:spTgt spid="30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7" grpId="0" autoUpdateAnimBg="0"/>
      <p:bldP spid="30003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490C00"/>
                </a:solidFill>
              </a:rPr>
              <a:t>2-</a:t>
            </a:r>
            <a:fld id="{CD8C5AC2-EEAA-4398-BE08-CF5FA2E62F6F}" type="slidenum">
              <a:rPr lang="en-US" smtClean="0">
                <a:solidFill>
                  <a:srgbClr val="490C00"/>
                </a:solidFill>
              </a:rPr>
              <a:pPr eaLnBrk="1" hangingPunct="1"/>
              <a:t>62</a:t>
            </a:fld>
            <a:endParaRPr lang="en-US" smtClean="0">
              <a:solidFill>
                <a:srgbClr val="490C00"/>
              </a:solidFill>
            </a:endParaRPr>
          </a:p>
        </p:txBody>
      </p:sp>
      <p:sp>
        <p:nvSpPr>
          <p:cNvPr id="77827" name="Rectangle 2"/>
          <p:cNvSpPr>
            <a:spLocks noGrp="1" noChangeArrowheads="1"/>
          </p:cNvSpPr>
          <p:nvPr>
            <p:ph type="title"/>
          </p:nvPr>
        </p:nvSpPr>
        <p:spPr/>
        <p:txBody>
          <a:bodyPr/>
          <a:lstStyle/>
          <a:p>
            <a:pPr eaLnBrk="1" hangingPunct="1"/>
            <a:r>
              <a:rPr lang="en-US" smtClean="0"/>
              <a:t>End of Chapter Two</a:t>
            </a:r>
          </a:p>
        </p:txBody>
      </p:sp>
      <p:pic>
        <p:nvPicPr>
          <p:cNvPr id="7782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2057400"/>
            <a:ext cx="5705475"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71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7108" name="Rectangle 4"/>
          <p:cNvSpPr>
            <a:spLocks noGrp="1" noChangeArrowheads="1"/>
          </p:cNvSpPr>
          <p:nvPr>
            <p:ph type="title"/>
          </p:nvPr>
        </p:nvSpPr>
        <p:spPr>
          <a:xfrm>
            <a:off x="609600" y="304800"/>
            <a:ext cx="7772400" cy="1676400"/>
          </a:xfrm>
          <a:solidFill>
            <a:srgbClr val="FFFF00"/>
          </a:solidFill>
        </p:spPr>
        <p:txBody>
          <a:bodyPr lIns="90488" tIns="44450" rIns="90488" bIns="44450" anchor="t"/>
          <a:lstStyle/>
          <a:p>
            <a:pPr eaLnBrk="1" hangingPunct="1"/>
            <a:r>
              <a:rPr lang="en-US" sz="3600" smtClean="0"/>
              <a:t>Accounts Payable--amounts you owe creditors for the purchase of goods and services.</a:t>
            </a:r>
          </a:p>
        </p:txBody>
      </p:sp>
      <p:sp>
        <p:nvSpPr>
          <p:cNvPr id="225285" name="Rectangle 5" descr="Rectangle: Click to edit Master text styles&#10;Second level&#10;Third level&#10;Fourth level&#10;Fifth level"/>
          <p:cNvSpPr>
            <a:spLocks noGrp="1" noChangeArrowheads="1"/>
          </p:cNvSpPr>
          <p:nvPr>
            <p:ph type="body" sz="half" idx="1"/>
          </p:nvPr>
        </p:nvSpPr>
        <p:spPr>
          <a:xfrm>
            <a:off x="533400" y="2057400"/>
            <a:ext cx="3924300" cy="3924300"/>
          </a:xfrm>
          <a:solidFill>
            <a:srgbClr val="E4EBFE"/>
          </a:solidFill>
          <a:ln w="38100" cap="flat" cmpd="dbl">
            <a:solidFill>
              <a:schemeClr val="tx1"/>
            </a:solidFill>
            <a:miter lim="800000"/>
            <a:headEnd/>
            <a:tailEnd/>
          </a:ln>
        </p:spPr>
        <p:txBody>
          <a:bodyPr lIns="90488" tIns="44450" rIns="90488" bIns="44450"/>
          <a:lstStyle/>
          <a:p>
            <a:pPr eaLnBrk="1" hangingPunct="1">
              <a:buFont typeface="Wingdings" pitchFamily="2" charset="2"/>
              <a:buNone/>
            </a:pPr>
            <a:r>
              <a:rPr lang="en-US" sz="2800" smtClean="0"/>
              <a:t>	When are costs recognized as </a:t>
            </a:r>
            <a:r>
              <a:rPr lang="en-US" sz="2800" b="1" smtClean="0"/>
              <a:t>expenses</a:t>
            </a:r>
            <a:r>
              <a:rPr lang="en-US" sz="2800" smtClean="0"/>
              <a:t>?</a:t>
            </a:r>
          </a:p>
          <a:p>
            <a:pPr lvl="1" eaLnBrk="1" hangingPunct="1"/>
            <a:r>
              <a:rPr lang="en-US" sz="2400" smtClean="0"/>
              <a:t>when the “matching” revenue is recognized, or</a:t>
            </a:r>
          </a:p>
          <a:p>
            <a:pPr lvl="1" eaLnBrk="1" hangingPunct="1"/>
            <a:r>
              <a:rPr lang="en-US" sz="2400" smtClean="0"/>
              <a:t>when the benefits of the expenditures are received</a:t>
            </a:r>
          </a:p>
        </p:txBody>
      </p:sp>
      <p:pic>
        <p:nvPicPr>
          <p:cNvPr id="47110" name="Picture 6"/>
          <p:cNvPicPr>
            <a:picLocks noGrp="1" noChangeArrowheads="1"/>
          </p:cNvPicPr>
          <p:nvPr>
            <p:ph type="clipArt"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338763" y="2543175"/>
            <a:ext cx="2979737" cy="3476625"/>
          </a:xfrm>
        </p:spPr>
      </p:pic>
      <p:sp>
        <p:nvSpPr>
          <p:cNvPr id="47111" name="Rectangle 7"/>
          <p:cNvSpPr>
            <a:spLocks noChangeArrowheads="1"/>
          </p:cNvSpPr>
          <p:nvPr/>
        </p:nvSpPr>
        <p:spPr bwMode="auto">
          <a:xfrm>
            <a:off x="5638800" y="2743200"/>
            <a:ext cx="2417763" cy="45402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a:latin typeface="Book Antiqua" pitchFamily="18" charset="0"/>
              </a:rPr>
              <a:t>     INVOICE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285">
                                            <p:txEl>
                                              <p:pRg st="0" end="0"/>
                                            </p:txEl>
                                          </p:spTgt>
                                        </p:tgtEl>
                                        <p:attrNameLst>
                                          <p:attrName>style.visibility</p:attrName>
                                        </p:attrNameLst>
                                      </p:cBhvr>
                                      <p:to>
                                        <p:strVal val="visible"/>
                                      </p:to>
                                    </p:set>
                                    <p:anim calcmode="lin" valueType="num">
                                      <p:cBhvr additive="base">
                                        <p:cTn id="7" dur="500" fill="hold"/>
                                        <p:tgtEl>
                                          <p:spTgt spid="2252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28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5285">
                                            <p:txEl>
                                              <p:pRg st="1" end="1"/>
                                            </p:txEl>
                                          </p:spTgt>
                                        </p:tgtEl>
                                        <p:attrNameLst>
                                          <p:attrName>style.visibility</p:attrName>
                                        </p:attrNameLst>
                                      </p:cBhvr>
                                      <p:to>
                                        <p:strVal val="visible"/>
                                      </p:to>
                                    </p:set>
                                    <p:anim calcmode="lin" valueType="num">
                                      <p:cBhvr additive="base">
                                        <p:cTn id="11" dur="500" fill="hold"/>
                                        <p:tgtEl>
                                          <p:spTgt spid="22528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528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5285">
                                            <p:txEl>
                                              <p:pRg st="2" end="2"/>
                                            </p:txEl>
                                          </p:spTgt>
                                        </p:tgtEl>
                                        <p:attrNameLst>
                                          <p:attrName>style.visibility</p:attrName>
                                        </p:attrNameLst>
                                      </p:cBhvr>
                                      <p:to>
                                        <p:strVal val="visible"/>
                                      </p:to>
                                    </p:set>
                                    <p:anim calcmode="lin" valueType="num">
                                      <p:cBhvr additive="base">
                                        <p:cTn id="15" dur="500" fill="hold"/>
                                        <p:tgtEl>
                                          <p:spTgt spid="22528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528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07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079"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080"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0886" name="Rectangle 6"/>
          <p:cNvSpPr>
            <a:spLocks noGrp="1" noChangeArrowheads="1"/>
          </p:cNvSpPr>
          <p:nvPr>
            <p:ph type="title"/>
          </p:nvPr>
        </p:nvSpPr>
        <p:spPr/>
        <p:txBody>
          <a:bodyPr lIns="90488" tIns="44450" rIns="90488" bIns="44450"/>
          <a:lstStyle/>
          <a:p>
            <a:pPr>
              <a:defRPr/>
            </a:pPr>
            <a:r>
              <a:rPr lang="en-US" b="1">
                <a:solidFill>
                  <a:schemeClr val="tx1"/>
                </a:solidFill>
                <a:effectLst>
                  <a:outerShdw blurRad="38100" dist="38100" dir="2700000" algn="tl">
                    <a:srgbClr val="C0C0C0"/>
                  </a:outerShdw>
                </a:effectLst>
              </a:rPr>
              <a:t>What is a deferral?</a:t>
            </a:r>
          </a:p>
        </p:txBody>
      </p:sp>
      <p:sp>
        <p:nvSpPr>
          <p:cNvPr id="250887" name="Rectangle 7" descr="Rectangle: Click to edit Master text styles&#10;Second level&#10;Third level&#10;Fourth level&#10;Fifth level"/>
          <p:cNvSpPr>
            <a:spLocks noGrp="1" noChangeArrowheads="1"/>
          </p:cNvSpPr>
          <p:nvPr>
            <p:ph type="body" sz="half" idx="1"/>
          </p:nvPr>
        </p:nvSpPr>
        <p:spPr>
          <a:xfrm>
            <a:off x="609600" y="1828800"/>
            <a:ext cx="5791200" cy="4114800"/>
          </a:xfrm>
        </p:spPr>
        <p:txBody>
          <a:bodyPr lIns="90488" tIns="44450" rIns="90488" bIns="44450"/>
          <a:lstStyle/>
          <a:p>
            <a:pPr>
              <a:defRPr/>
            </a:pPr>
            <a:r>
              <a:rPr lang="en-US" sz="2400" b="1" dirty="0">
                <a:effectLst>
                  <a:outerShdw blurRad="38100" dist="38100" dir="2700000" algn="tl">
                    <a:srgbClr val="C0C0C0"/>
                  </a:outerShdw>
                </a:effectLst>
              </a:rPr>
              <a:t>A deferral event occurs when: </a:t>
            </a:r>
          </a:p>
          <a:p>
            <a:pPr lvl="1">
              <a:defRPr/>
            </a:pPr>
            <a:r>
              <a:rPr lang="en-US" sz="2400" b="1" dirty="0">
                <a:effectLst>
                  <a:outerShdw blurRad="38100" dist="38100" dir="2700000" algn="tl">
                    <a:srgbClr val="C0C0C0"/>
                  </a:outerShdw>
                </a:effectLst>
              </a:rPr>
              <a:t>cash is received before revenue    is earned</a:t>
            </a:r>
          </a:p>
          <a:p>
            <a:pPr>
              <a:buFont typeface="Wingdings" pitchFamily="2" charset="2"/>
              <a:buNone/>
              <a:defRPr/>
            </a:pPr>
            <a:r>
              <a:rPr lang="en-US" sz="2400" b="1" dirty="0">
                <a:effectLst>
                  <a:outerShdw blurRad="38100" dist="38100" dir="2700000" algn="tl">
                    <a:srgbClr val="C0C0C0"/>
                  </a:outerShdw>
                </a:effectLst>
              </a:rPr>
              <a:t>                    </a:t>
            </a:r>
            <a:r>
              <a:rPr lang="en-US" sz="2400" b="1" dirty="0">
                <a:solidFill>
                  <a:srgbClr val="FF3300"/>
                </a:solidFill>
                <a:effectLst>
                  <a:outerShdw blurRad="38100" dist="38100" dir="2700000" algn="tl">
                    <a:srgbClr val="C0C0C0"/>
                  </a:outerShdw>
                </a:effectLst>
              </a:rPr>
              <a:t>or</a:t>
            </a:r>
            <a:r>
              <a:rPr lang="en-US" sz="2400" b="1" dirty="0">
                <a:effectLst>
                  <a:outerShdw blurRad="38100" dist="38100" dir="2700000" algn="tl">
                    <a:srgbClr val="C0C0C0"/>
                  </a:outerShdw>
                </a:effectLst>
              </a:rPr>
              <a:t>  </a:t>
            </a:r>
          </a:p>
          <a:p>
            <a:pPr>
              <a:buFont typeface="Wingdings" pitchFamily="2" charset="2"/>
              <a:buNone/>
              <a:defRPr/>
            </a:pPr>
            <a:r>
              <a:rPr lang="en-US" sz="2400" b="1" dirty="0">
                <a:effectLst>
                  <a:outerShdw blurRad="38100" dist="38100" dir="2700000" algn="tl">
                    <a:srgbClr val="C0C0C0"/>
                  </a:outerShdw>
                </a:effectLst>
              </a:rPr>
              <a:t>	 -   cash is paid before an expense is incurred.</a:t>
            </a:r>
          </a:p>
          <a:p>
            <a:pPr>
              <a:buFont typeface="Wingdings" pitchFamily="2" charset="2"/>
              <a:buNone/>
              <a:defRPr/>
            </a:pPr>
            <a:endParaRPr lang="en-US" sz="2400" b="1" dirty="0">
              <a:effectLst>
                <a:outerShdw blurRad="38100" dist="38100" dir="2700000" algn="tl">
                  <a:srgbClr val="C0C0C0"/>
                </a:outerShdw>
              </a:effectLst>
            </a:endParaRPr>
          </a:p>
          <a:p>
            <a:pPr>
              <a:defRPr/>
            </a:pPr>
            <a:r>
              <a:rPr lang="en-US" sz="2400" b="1" dirty="0">
                <a:effectLst>
                  <a:outerShdw blurRad="38100" dist="38100" dir="2700000" algn="tl">
                    <a:srgbClr val="C0C0C0"/>
                  </a:outerShdw>
                </a:effectLst>
              </a:rPr>
              <a:t>Deferral events are a part of the </a:t>
            </a:r>
            <a:r>
              <a:rPr lang="en-US" sz="2400" b="1" dirty="0">
                <a:solidFill>
                  <a:srgbClr val="FF3300"/>
                </a:solidFill>
                <a:effectLst>
                  <a:outerShdw blurRad="38100" dist="38100" dir="2700000" algn="tl">
                    <a:srgbClr val="C0C0C0"/>
                  </a:outerShdw>
                </a:effectLst>
              </a:rPr>
              <a:t>accrual basis</a:t>
            </a:r>
            <a:r>
              <a:rPr lang="en-US" sz="2400" b="1" dirty="0">
                <a:effectLst>
                  <a:outerShdw blurRad="38100" dist="38100" dir="2700000" algn="tl">
                    <a:srgbClr val="C0C0C0"/>
                  </a:outerShdw>
                </a:effectLst>
              </a:rPr>
              <a:t> of accounting</a:t>
            </a:r>
          </a:p>
        </p:txBody>
      </p:sp>
      <p:graphicFrame>
        <p:nvGraphicFramePr>
          <p:cNvPr id="3074" name="Object 2"/>
          <p:cNvGraphicFramePr>
            <a:graphicFrameLocks/>
          </p:cNvGraphicFramePr>
          <p:nvPr>
            <p:ph type="clipArt" sz="half" idx="2"/>
          </p:nvPr>
        </p:nvGraphicFramePr>
        <p:xfrm>
          <a:off x="6096000" y="2362200"/>
          <a:ext cx="2720975" cy="3300413"/>
        </p:xfrm>
        <a:graphic>
          <a:graphicData uri="http://schemas.openxmlformats.org/presentationml/2006/ole">
            <p:oleObj spid="_x0000_s3086" name="Clip" r:id="rId4" imgW="488950" imgH="592455" progId="">
              <p:embed/>
            </p:oleObj>
          </a:graphicData>
        </a:graphic>
      </p:graphicFrame>
      <p:graphicFrame>
        <p:nvGraphicFramePr>
          <p:cNvPr id="3075" name="Object 3"/>
          <p:cNvGraphicFramePr>
            <a:graphicFrameLocks/>
          </p:cNvGraphicFramePr>
          <p:nvPr/>
        </p:nvGraphicFramePr>
        <p:xfrm>
          <a:off x="7581900" y="4233863"/>
          <a:ext cx="898525" cy="642937"/>
        </p:xfrm>
        <a:graphic>
          <a:graphicData uri="http://schemas.openxmlformats.org/presentationml/2006/ole">
            <p:oleObj spid="_x0000_s3087" name="Clip" r:id="rId5" imgW="638175" imgH="456565" progId="">
              <p:embed/>
            </p:oleObj>
          </a:graphicData>
        </a:graphic>
      </p:graphicFrame>
      <p:graphicFrame>
        <p:nvGraphicFramePr>
          <p:cNvPr id="3076" name="Object 4"/>
          <p:cNvGraphicFramePr>
            <a:graphicFrameLocks/>
          </p:cNvGraphicFramePr>
          <p:nvPr/>
        </p:nvGraphicFramePr>
        <p:xfrm>
          <a:off x="6248400" y="3082925"/>
          <a:ext cx="838200" cy="1292225"/>
        </p:xfrm>
        <a:graphic>
          <a:graphicData uri="http://schemas.openxmlformats.org/presentationml/2006/ole">
            <p:oleObj spid="_x0000_s3088" name="Clip" r:id="rId6" imgW="2373387" imgH="365665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0887">
                                            <p:txEl>
                                              <p:pRg st="0" end="0"/>
                                            </p:txEl>
                                          </p:spTgt>
                                        </p:tgtEl>
                                        <p:attrNameLst>
                                          <p:attrName>style.visibility</p:attrName>
                                        </p:attrNameLst>
                                      </p:cBhvr>
                                      <p:to>
                                        <p:strVal val="visible"/>
                                      </p:to>
                                    </p:set>
                                    <p:animEffect transition="in" filter="dissolve">
                                      <p:cBhvr>
                                        <p:cTn id="7" dur="500"/>
                                        <p:tgtEl>
                                          <p:spTgt spid="25088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0887">
                                            <p:txEl>
                                              <p:pRg st="1" end="1"/>
                                            </p:txEl>
                                          </p:spTgt>
                                        </p:tgtEl>
                                        <p:attrNameLst>
                                          <p:attrName>style.visibility</p:attrName>
                                        </p:attrNameLst>
                                      </p:cBhvr>
                                      <p:to>
                                        <p:strVal val="visible"/>
                                      </p:to>
                                    </p:set>
                                    <p:animEffect transition="in" filter="dissolve">
                                      <p:cBhvr>
                                        <p:cTn id="10" dur="500"/>
                                        <p:tgtEl>
                                          <p:spTgt spid="2508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50887">
                                            <p:txEl>
                                              <p:pRg st="2" end="2"/>
                                            </p:txEl>
                                          </p:spTgt>
                                        </p:tgtEl>
                                        <p:attrNameLst>
                                          <p:attrName>style.visibility</p:attrName>
                                        </p:attrNameLst>
                                      </p:cBhvr>
                                      <p:to>
                                        <p:strVal val="visible"/>
                                      </p:to>
                                    </p:set>
                                    <p:animEffect transition="in" filter="dissolve">
                                      <p:cBhvr>
                                        <p:cTn id="15" dur="500"/>
                                        <p:tgtEl>
                                          <p:spTgt spid="25088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0887">
                                            <p:txEl>
                                              <p:pRg st="3" end="3"/>
                                            </p:txEl>
                                          </p:spTgt>
                                        </p:tgtEl>
                                        <p:attrNameLst>
                                          <p:attrName>style.visibility</p:attrName>
                                        </p:attrNameLst>
                                      </p:cBhvr>
                                      <p:to>
                                        <p:strVal val="visible"/>
                                      </p:to>
                                    </p:set>
                                    <p:animEffect transition="in" filter="dissolve">
                                      <p:cBhvr>
                                        <p:cTn id="20" dur="500"/>
                                        <p:tgtEl>
                                          <p:spTgt spid="25088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50887">
                                            <p:txEl>
                                              <p:pRg st="5" end="5"/>
                                            </p:txEl>
                                          </p:spTgt>
                                        </p:tgtEl>
                                        <p:attrNameLst>
                                          <p:attrName>style.visibility</p:attrName>
                                        </p:attrNameLst>
                                      </p:cBhvr>
                                      <p:to>
                                        <p:strVal val="visible"/>
                                      </p:to>
                                    </p:set>
                                    <p:animEffect transition="in" filter="dissolve">
                                      <p:cBhvr>
                                        <p:cTn id="25" dur="500"/>
                                        <p:tgtEl>
                                          <p:spTgt spid="2508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1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101"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102"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7030" name="Rectangle 6"/>
          <p:cNvSpPr>
            <a:spLocks noGrp="1" noChangeArrowheads="1"/>
          </p:cNvSpPr>
          <p:nvPr>
            <p:ph type="title"/>
          </p:nvPr>
        </p:nvSpPr>
        <p:spPr>
          <a:xfrm>
            <a:off x="609600" y="304800"/>
            <a:ext cx="7086600" cy="838200"/>
          </a:xfrm>
        </p:spPr>
        <p:txBody>
          <a:bodyPr lIns="90488" tIns="44450" rIns="90488" bIns="44450"/>
          <a:lstStyle/>
          <a:p>
            <a:pPr>
              <a:defRPr/>
            </a:pPr>
            <a:r>
              <a:rPr lang="en-US" b="1">
                <a:solidFill>
                  <a:schemeClr val="tx1"/>
                </a:solidFill>
                <a:effectLst>
                  <a:outerShdw blurRad="38100" dist="38100" dir="2700000" algn="tl">
                    <a:srgbClr val="C0C0C0"/>
                  </a:outerShdw>
                </a:effectLst>
              </a:rPr>
              <a:t>Deferred Expenses:</a:t>
            </a:r>
            <a:endParaRPr lang="en-US" b="1">
              <a:solidFill>
                <a:schemeClr val="tx1"/>
              </a:solidFill>
              <a:effectLst>
                <a:outerShdw blurRad="38100" dist="38100" dir="2700000" algn="tl">
                  <a:srgbClr val="C0C0C0"/>
                </a:outerShdw>
              </a:effectLst>
              <a:latin typeface="Book Antiqua" pitchFamily="18" charset="0"/>
            </a:endParaRPr>
          </a:p>
        </p:txBody>
      </p:sp>
      <p:graphicFrame>
        <p:nvGraphicFramePr>
          <p:cNvPr id="4098" name="Object 2"/>
          <p:cNvGraphicFramePr>
            <a:graphicFrameLocks/>
          </p:cNvGraphicFramePr>
          <p:nvPr>
            <p:ph idx="1"/>
          </p:nvPr>
        </p:nvGraphicFramePr>
        <p:xfrm>
          <a:off x="1295400" y="5181600"/>
          <a:ext cx="2579688" cy="906463"/>
        </p:xfrm>
        <a:graphic>
          <a:graphicData uri="http://schemas.openxmlformats.org/presentationml/2006/ole">
            <p:oleObj spid="_x0000_s4110" name="Clip" r:id="rId5" imgW="4617644" imgH="1732948" progId="">
              <p:embed/>
            </p:oleObj>
          </a:graphicData>
        </a:graphic>
      </p:graphicFrame>
      <p:sp>
        <p:nvSpPr>
          <p:cNvPr id="4104" name="Rectangle 8"/>
          <p:cNvSpPr>
            <a:spLocks noChangeArrowheads="1"/>
          </p:cNvSpPr>
          <p:nvPr/>
        </p:nvSpPr>
        <p:spPr bwMode="auto">
          <a:xfrm>
            <a:off x="1036638" y="2786063"/>
            <a:ext cx="3324225" cy="1587500"/>
          </a:xfrm>
          <a:prstGeom prst="rect">
            <a:avLst/>
          </a:prstGeom>
          <a:noFill/>
          <a:ln w="38100" cmpd="dbl">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spAutoFit/>
          </a:bodyPr>
          <a:lstStyle/>
          <a:p>
            <a:pPr eaLnBrk="0" hangingPunct="0"/>
            <a:r>
              <a:rPr lang="en-US" b="1">
                <a:latin typeface="Times New Roman" pitchFamily="18" charset="0"/>
              </a:rPr>
              <a:t>Prepaid Expenses</a:t>
            </a:r>
            <a:endParaRPr lang="en-US">
              <a:latin typeface="Times New Roman" pitchFamily="18" charset="0"/>
            </a:endParaRPr>
          </a:p>
          <a:p>
            <a:pPr eaLnBrk="0" hangingPunct="0"/>
            <a:r>
              <a:rPr lang="en-US">
                <a:latin typeface="Times New Roman" pitchFamily="18" charset="0"/>
              </a:rPr>
              <a:t>	Prepaid Rent</a:t>
            </a:r>
          </a:p>
          <a:p>
            <a:pPr eaLnBrk="0" hangingPunct="0"/>
            <a:r>
              <a:rPr lang="en-US">
                <a:latin typeface="Times New Roman" pitchFamily="18" charset="0"/>
              </a:rPr>
              <a:t>	Prepaid Insurance</a:t>
            </a:r>
          </a:p>
          <a:p>
            <a:pPr eaLnBrk="0" hangingPunct="0"/>
            <a:r>
              <a:rPr lang="en-US">
                <a:latin typeface="Times New Roman" pitchFamily="18" charset="0"/>
              </a:rPr>
              <a:t>	Supplies</a:t>
            </a:r>
          </a:p>
        </p:txBody>
      </p:sp>
      <p:sp>
        <p:nvSpPr>
          <p:cNvPr id="4105" name="Rectangle 9"/>
          <p:cNvSpPr>
            <a:spLocks noChangeArrowheads="1"/>
          </p:cNvSpPr>
          <p:nvPr/>
        </p:nvSpPr>
        <p:spPr bwMode="auto">
          <a:xfrm>
            <a:off x="1447800" y="1600200"/>
            <a:ext cx="6510338"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b="1">
                <a:latin typeface="Times New Roman" pitchFamily="18" charset="0"/>
              </a:rPr>
              <a:t>You’ve paid the cash “up-front” but you haven’t</a:t>
            </a:r>
          </a:p>
          <a:p>
            <a:pPr eaLnBrk="0" hangingPunct="0"/>
            <a:r>
              <a:rPr lang="en-US" b="1">
                <a:latin typeface="Times New Roman" pitchFamily="18" charset="0"/>
              </a:rPr>
              <a:t>received the goods or services yet.</a:t>
            </a:r>
          </a:p>
        </p:txBody>
      </p:sp>
      <p:sp>
        <p:nvSpPr>
          <p:cNvPr id="4106" name="AutoShape 10"/>
          <p:cNvSpPr>
            <a:spLocks noChangeArrowheads="1"/>
          </p:cNvSpPr>
          <p:nvPr/>
        </p:nvSpPr>
        <p:spPr bwMode="auto">
          <a:xfrm rot="16200000" flipH="1">
            <a:off x="2254250" y="2330450"/>
            <a:ext cx="520700" cy="292100"/>
          </a:xfrm>
          <a:prstGeom prst="rightArrow">
            <a:avLst>
              <a:gd name="adj1" fmla="val 50000"/>
              <a:gd name="adj2" fmla="val 89139"/>
            </a:avLst>
          </a:prstGeom>
          <a:solidFill>
            <a:srgbClr val="B50069"/>
          </a:solidFill>
          <a:ln w="12700">
            <a:solidFill>
              <a:schemeClr val="tx1"/>
            </a:solidFill>
            <a:miter lim="800000"/>
            <a:headEnd/>
            <a:tailEnd/>
          </a:ln>
        </p:spPr>
        <p:txBody>
          <a:bodyPr wrap="none" anchor="ctr"/>
          <a:lstStyle/>
          <a:p>
            <a:endParaRPr lang="en-US"/>
          </a:p>
        </p:txBody>
      </p:sp>
      <p:sp>
        <p:nvSpPr>
          <p:cNvPr id="257035" name="Text Box 11"/>
          <p:cNvSpPr txBox="1">
            <a:spLocks noChangeArrowheads="1"/>
          </p:cNvSpPr>
          <p:nvPr/>
        </p:nvSpPr>
        <p:spPr bwMode="auto">
          <a:xfrm>
            <a:off x="4800600" y="2819400"/>
            <a:ext cx="3200400" cy="1566863"/>
          </a:xfrm>
          <a:prstGeom prst="rect">
            <a:avLst/>
          </a:prstGeom>
          <a:solidFill>
            <a:schemeClr val="accent1"/>
          </a:solidFill>
          <a:ln w="12700">
            <a:solidFill>
              <a:srgbClr val="0A952E"/>
            </a:solid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000000"/>
                  </a:outerShdw>
                </a:effectLst>
                <a:latin typeface="Times New Roman" pitchFamily="18" charset="0"/>
              </a:rPr>
              <a:t>Prepaid Expenses are </a:t>
            </a:r>
            <a:r>
              <a:rPr lang="en-US" sz="3200" b="1">
                <a:solidFill>
                  <a:srgbClr val="FF3300"/>
                </a:solidFill>
                <a:effectLst>
                  <a:outerShdw blurRad="38100" dist="38100" dir="2700000" algn="tl">
                    <a:srgbClr val="000000"/>
                  </a:outerShdw>
                </a:effectLst>
                <a:latin typeface="Times New Roman" pitchFamily="18" charset="0"/>
              </a:rPr>
              <a:t>ASSETS!</a:t>
            </a:r>
          </a:p>
        </p:txBody>
      </p:sp>
      <p:sp>
        <p:nvSpPr>
          <p:cNvPr id="257036" name="Text Box 12"/>
          <p:cNvSpPr txBox="1">
            <a:spLocks noChangeArrowheads="1"/>
          </p:cNvSpPr>
          <p:nvPr/>
        </p:nvSpPr>
        <p:spPr bwMode="auto">
          <a:xfrm>
            <a:off x="4343400" y="4495800"/>
            <a:ext cx="4572000" cy="1946275"/>
          </a:xfrm>
          <a:prstGeom prst="rect">
            <a:avLst/>
          </a:prstGeom>
          <a:solidFill>
            <a:srgbClr val="CCECFF"/>
          </a:solidFill>
          <a:ln w="28575">
            <a:solidFill>
              <a:srgbClr val="0A952E"/>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solidFill>
                  <a:srgbClr val="0C0103"/>
                </a:solidFill>
                <a:latin typeface="Times New Roman" pitchFamily="18" charset="0"/>
              </a:rPr>
              <a:t>Asset Exchange:</a:t>
            </a:r>
          </a:p>
          <a:p>
            <a:pPr>
              <a:spcBef>
                <a:spcPct val="50000"/>
              </a:spcBef>
            </a:pPr>
            <a:r>
              <a:rPr lang="en-US" b="1">
                <a:solidFill>
                  <a:srgbClr val="0C0103"/>
                </a:solidFill>
                <a:latin typeface="Times New Roman" pitchFamily="18" charset="0"/>
              </a:rPr>
              <a:t>	Cash asset is decreased</a:t>
            </a:r>
          </a:p>
          <a:p>
            <a:pPr>
              <a:spcBef>
                <a:spcPct val="50000"/>
              </a:spcBef>
            </a:pPr>
            <a:r>
              <a:rPr lang="en-US" b="1">
                <a:solidFill>
                  <a:srgbClr val="0C0103"/>
                </a:solidFill>
                <a:latin typeface="Times New Roman" pitchFamily="18" charset="0"/>
              </a:rPr>
              <a:t>	Prepaid Expense asset 		is increased.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7035"/>
                                        </p:tgtEl>
                                        <p:attrNameLst>
                                          <p:attrName>style.visibility</p:attrName>
                                        </p:attrNameLst>
                                      </p:cBhvr>
                                      <p:to>
                                        <p:strVal val="visible"/>
                                      </p:to>
                                    </p:set>
                                    <p:anim calcmode="lin" valueType="num">
                                      <p:cBhvr>
                                        <p:cTn id="7" dur="1000" fill="hold"/>
                                        <p:tgtEl>
                                          <p:spTgt spid="257035"/>
                                        </p:tgtEl>
                                        <p:attrNameLst>
                                          <p:attrName>ppt_w</p:attrName>
                                        </p:attrNameLst>
                                      </p:cBhvr>
                                      <p:tavLst>
                                        <p:tav tm="0">
                                          <p:val>
                                            <p:fltVal val="0"/>
                                          </p:val>
                                        </p:tav>
                                        <p:tav tm="100000">
                                          <p:val>
                                            <p:strVal val="#ppt_w"/>
                                          </p:val>
                                        </p:tav>
                                      </p:tavLst>
                                    </p:anim>
                                    <p:anim calcmode="lin" valueType="num">
                                      <p:cBhvr>
                                        <p:cTn id="8" dur="1000" fill="hold"/>
                                        <p:tgtEl>
                                          <p:spTgt spid="257035"/>
                                        </p:tgtEl>
                                        <p:attrNameLst>
                                          <p:attrName>ppt_h</p:attrName>
                                        </p:attrNameLst>
                                      </p:cBhvr>
                                      <p:tavLst>
                                        <p:tav tm="0">
                                          <p:val>
                                            <p:fltVal val="0"/>
                                          </p:val>
                                        </p:tav>
                                        <p:tav tm="100000">
                                          <p:val>
                                            <p:strVal val="#ppt_h"/>
                                          </p:val>
                                        </p:tav>
                                      </p:tavLst>
                                    </p:anim>
                                    <p:anim calcmode="lin" valueType="num">
                                      <p:cBhvr>
                                        <p:cTn id="9" dur="1000" fill="hold"/>
                                        <p:tgtEl>
                                          <p:spTgt spid="2570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703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57036"/>
                                        </p:tgtEl>
                                        <p:attrNameLst>
                                          <p:attrName>style.visibility</p:attrName>
                                        </p:attrNameLst>
                                      </p:cBhvr>
                                      <p:to>
                                        <p:strVal val="visible"/>
                                      </p:to>
                                    </p:set>
                                    <p:anim calcmode="lin" valueType="num">
                                      <p:cBhvr>
                                        <p:cTn id="15" dur="1000" fill="hold"/>
                                        <p:tgtEl>
                                          <p:spTgt spid="257036"/>
                                        </p:tgtEl>
                                        <p:attrNameLst>
                                          <p:attrName>ppt_w</p:attrName>
                                        </p:attrNameLst>
                                      </p:cBhvr>
                                      <p:tavLst>
                                        <p:tav tm="0">
                                          <p:val>
                                            <p:fltVal val="0"/>
                                          </p:val>
                                        </p:tav>
                                        <p:tav tm="100000">
                                          <p:val>
                                            <p:strVal val="#ppt_w"/>
                                          </p:val>
                                        </p:tav>
                                      </p:tavLst>
                                    </p:anim>
                                    <p:anim calcmode="lin" valueType="num">
                                      <p:cBhvr>
                                        <p:cTn id="16" dur="1000" fill="hold"/>
                                        <p:tgtEl>
                                          <p:spTgt spid="257036"/>
                                        </p:tgtEl>
                                        <p:attrNameLst>
                                          <p:attrName>ppt_h</p:attrName>
                                        </p:attrNameLst>
                                      </p:cBhvr>
                                      <p:tavLst>
                                        <p:tav tm="0">
                                          <p:val>
                                            <p:fltVal val="0"/>
                                          </p:val>
                                        </p:tav>
                                        <p:tav tm="100000">
                                          <p:val>
                                            <p:strVal val="#ppt_h"/>
                                          </p:val>
                                        </p:tav>
                                      </p:tavLst>
                                    </p:anim>
                                    <p:anim calcmode="lin" valueType="num">
                                      <p:cBhvr>
                                        <p:cTn id="17" dur="1000" fill="hold"/>
                                        <p:tgtEl>
                                          <p:spTgt spid="25703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70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5" grpId="0" animBg="1" autoUpdateAnimBg="0"/>
      <p:bldP spid="257036"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TotalTime>
  <Words>5592</Words>
  <Application>Microsoft Office PowerPoint</Application>
  <PresentationFormat>On-screen Show (4:3)</PresentationFormat>
  <Paragraphs>703</Paragraphs>
  <Slides>62</Slides>
  <Notes>62</Notes>
  <HiddenSlides>10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67" baseType="lpstr">
      <vt:lpstr>Default Design</vt:lpstr>
      <vt:lpstr>Clip</vt:lpstr>
      <vt:lpstr>Worksheet</vt:lpstr>
      <vt:lpstr>Microsoft Office Excel 97-2003 Worksheet</vt:lpstr>
      <vt:lpstr>Microsoft ClipArt Gallery</vt:lpstr>
      <vt:lpstr>Chapter Two</vt:lpstr>
      <vt:lpstr>Cash Basis vs.  Accrual Accounting</vt:lpstr>
      <vt:lpstr>Slide 3</vt:lpstr>
      <vt:lpstr>Matching Concept</vt:lpstr>
      <vt:lpstr>Examples of Accrual Events</vt:lpstr>
      <vt:lpstr>Accounts Receivable--amounts owed by customers for goods and services received.</vt:lpstr>
      <vt:lpstr>Accounts Payable--amounts you owe creditors for the purchase of goods and services.</vt:lpstr>
      <vt:lpstr>What is a deferral?</vt:lpstr>
      <vt:lpstr>Deferred Expenses:</vt:lpstr>
      <vt:lpstr>Deferred Revenue</vt:lpstr>
      <vt:lpstr>Accruals vs. Deferrals (Revenues)</vt:lpstr>
      <vt:lpstr>Accruals vs. Deferrals (Expenses)</vt:lpstr>
      <vt:lpstr>    Review of Core Concepts</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Summary of Transactions</vt:lpstr>
      <vt:lpstr>Slide 35</vt:lpstr>
      <vt:lpstr>Preparing Financial Statements</vt:lpstr>
      <vt:lpstr>Preparing Financial Statements</vt:lpstr>
      <vt:lpstr>Preparing Financial Statements</vt:lpstr>
      <vt:lpstr>Slide 39</vt:lpstr>
      <vt:lpstr>Review: The Closing Process</vt:lpstr>
      <vt:lpstr>Temporary and Permanent Accounts</vt:lpstr>
      <vt:lpstr>Matching Concept</vt:lpstr>
      <vt:lpstr>Steps in an Accounting Cycle</vt:lpstr>
      <vt:lpstr>The Conservatism Principle</vt:lpstr>
      <vt:lpstr>Slide 45</vt:lpstr>
      <vt:lpstr>Slide 46</vt:lpstr>
      <vt:lpstr>Slide 47</vt:lpstr>
      <vt:lpstr>Corporate Governance</vt:lpstr>
      <vt:lpstr>Importance of Ethics</vt:lpstr>
      <vt:lpstr>AICPA Code of Professional Conduct</vt:lpstr>
      <vt:lpstr>Sarbanes-Oxley Act </vt:lpstr>
      <vt:lpstr>The Fraud Triangle</vt:lpstr>
      <vt:lpstr>Analysis of Financial Statements Using Ratios</vt:lpstr>
      <vt:lpstr>Analysis of Financial Statements Using Ratios</vt:lpstr>
      <vt:lpstr>Return on Assets Ratio</vt:lpstr>
      <vt:lpstr>Debt to Assets Ratio</vt:lpstr>
      <vt:lpstr>Return on Equity Ratio</vt:lpstr>
      <vt:lpstr>Analysis of Financial Statements Using Ratios (Data from Bob Co.)</vt:lpstr>
      <vt:lpstr>Analysis of Financial Statements Using Ratios (Data from Bob Co.)</vt:lpstr>
      <vt:lpstr>Stockholders vs. Creditors</vt:lpstr>
      <vt:lpstr>Using Financial “Leverage”</vt:lpstr>
      <vt:lpstr>End of Chapter Two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Amy Barati</cp:lastModifiedBy>
  <cp:revision>62</cp:revision>
  <cp:lastPrinted>1601-01-01T00:00:00Z</cp:lastPrinted>
  <dcterms:created xsi:type="dcterms:W3CDTF">1601-01-01T00:00:00Z</dcterms:created>
  <dcterms:modified xsi:type="dcterms:W3CDTF">2013-01-17T03:48:03Z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